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25A"/>
    <a:srgbClr val="AD3A37"/>
    <a:srgbClr val="E3AE3C"/>
    <a:srgbClr val="2788C5"/>
    <a:srgbClr val="273490"/>
    <a:srgbClr val="112E4C"/>
    <a:srgbClr val="605AD6"/>
    <a:srgbClr val="547BFE"/>
    <a:srgbClr val="587384"/>
    <a:srgbClr val="F0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80"/>
          <a:stretch/>
        </p:blipFill>
        <p:spPr>
          <a:xfrm>
            <a:off x="0" y="0"/>
            <a:ext cx="265355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27549"/>
          <a:stretch/>
        </p:blipFill>
        <p:spPr>
          <a:xfrm>
            <a:off x="2617693" y="0"/>
            <a:ext cx="4123766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27549"/>
          <a:stretch/>
        </p:blipFill>
        <p:spPr>
          <a:xfrm>
            <a:off x="4337794" y="0"/>
            <a:ext cx="412376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3" r="35686"/>
          <a:stretch/>
        </p:blipFill>
        <p:spPr>
          <a:xfrm>
            <a:off x="5737408" y="0"/>
            <a:ext cx="340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072" y="2525077"/>
            <a:ext cx="5682802" cy="1772603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AD3A37"/>
                </a:solidFill>
                <a:latin typeface="+mn-lt"/>
              </a:rPr>
              <a:t>Презентація</a:t>
            </a:r>
            <a:r>
              <a:rPr lang="uk-UA" sz="6600" b="1" dirty="0" smtClean="0">
                <a:solidFill>
                  <a:srgbClr val="AD3A37"/>
                </a:solidFill>
                <a:latin typeface="+mn-lt"/>
              </a:rPr>
              <a:t> </a:t>
            </a:r>
            <a:r>
              <a:rPr lang="uk-UA" sz="5400" b="1" dirty="0" smtClean="0">
                <a:solidFill>
                  <a:srgbClr val="AD3A37"/>
                </a:solidFill>
                <a:latin typeface="+mn-lt"/>
              </a:rPr>
              <a:t>На тему:</a:t>
            </a:r>
            <a:br>
              <a:rPr lang="uk-UA" sz="5400" b="1" dirty="0" smtClean="0">
                <a:solidFill>
                  <a:srgbClr val="AD3A37"/>
                </a:solidFill>
                <a:latin typeface="+mn-lt"/>
              </a:rPr>
            </a:br>
            <a:r>
              <a:rPr lang="uk-UA" sz="5400" b="1" dirty="0" smtClean="0">
                <a:solidFill>
                  <a:srgbClr val="AD3A37"/>
                </a:solidFill>
                <a:latin typeface="+mn-lt"/>
              </a:rPr>
              <a:t>«ВІЛ/СНІД»</a:t>
            </a:r>
            <a:endParaRPr lang="en-US" sz="5400" b="1" dirty="0">
              <a:solidFill>
                <a:srgbClr val="AD3A37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1198" y="4877538"/>
            <a:ext cx="5682802" cy="353530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45525A"/>
                </a:solidFill>
              </a:rPr>
              <a:t>Давидова Тетяна</a:t>
            </a:r>
            <a:endParaRPr lang="en-US" sz="2000" dirty="0">
              <a:solidFill>
                <a:srgbClr val="45525A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20898" y="602140"/>
            <a:ext cx="5682802" cy="353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rgbClr val="45525A"/>
                </a:solidFill>
              </a:rPr>
              <a:t>Бердичівський </a:t>
            </a:r>
            <a:r>
              <a:rPr lang="uk-UA" sz="2000" dirty="0" smtClean="0">
                <a:solidFill>
                  <a:srgbClr val="45525A"/>
                </a:solidFill>
              </a:rPr>
              <a:t>медичний </a:t>
            </a:r>
            <a:r>
              <a:rPr lang="uk-UA" sz="2000" dirty="0" smtClean="0">
                <a:solidFill>
                  <a:srgbClr val="45525A"/>
                </a:solidFill>
              </a:rPr>
              <a:t> фаховий коледж</a:t>
            </a:r>
            <a:endParaRPr lang="en-US" sz="2000" dirty="0">
              <a:solidFill>
                <a:srgbClr val="4552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25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6553" y="365127"/>
            <a:ext cx="7886700" cy="1325563"/>
          </a:xfrm>
        </p:spPr>
        <p:txBody>
          <a:bodyPr>
            <a:normAutofit/>
          </a:bodyPr>
          <a:lstStyle/>
          <a:p>
            <a:r>
              <a:rPr lang="uk-UA" sz="3200" b="1" dirty="0"/>
              <a:t>Найпопулярніші міфи про ВІЛ/СНІД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417852"/>
            <a:ext cx="5229997" cy="485938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ВІЛ можна підхопити через укуси комах. – МІФ</a:t>
            </a:r>
          </a:p>
          <a:p>
            <a:pPr marL="0" indent="0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Комарі, мухи, клопи, воші не можуть переносити вірус імунодефіциту.</a:t>
            </a:r>
          </a:p>
          <a:p>
            <a:pPr fontAlgn="base"/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ВІЛом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можна заразитись через шерсть кішки, укус собаки чи контакті з дикою твариною. – МІФ</a:t>
            </a:r>
          </a:p>
          <a:p>
            <a:pPr marL="0" indent="0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Тварини не можуть переносити вірус імунодефіциту.</a:t>
            </a:r>
          </a:p>
          <a:p>
            <a:pPr fontAlgn="base"/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ВІЛом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не можна заразитись в салонах краси. – МІФ</a:t>
            </a:r>
          </a:p>
          <a:p>
            <a:pPr marL="0" indent="0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Будь-які інструменти, які багаторазово використовують для ін’єкцій,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пірсингу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татуювання, можуть стати причиною інфікування. Переконайтеся, що майстер простерилізував інструменти.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ВІЛ не передається від матері до дитини. – МІФ</a:t>
            </a:r>
          </a:p>
          <a:p>
            <a:pPr marL="0" indent="0" fontAlgn="base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ВІЛ передається під час вагітності та пологів, під час грудного вигодовування від ВІЛ-інфікованої жінки до дитини, якщо не вживати профілактичні засоби</a:t>
            </a:r>
          </a:p>
          <a:p>
            <a:endParaRPr lang="uk-UA" dirty="0"/>
          </a:p>
        </p:txBody>
      </p:sp>
      <p:pic>
        <p:nvPicPr>
          <p:cNvPr id="9218" name="Picture 2" descr="Результат пошуку зображень за запитом кома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64" y="1210962"/>
            <a:ext cx="2691036" cy="17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ьтат пошуку зображень за запитом салон крас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64" y="3003078"/>
            <a:ext cx="2955709" cy="166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езультат пошуку зображень за запитом вагітніс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964" y="4665664"/>
            <a:ext cx="2985207" cy="18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765" y="651732"/>
            <a:ext cx="7452669" cy="363606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Україна за темпами розвитку епідемії ВІЛ-інфекції займає 2-е місце в Європі і 5-е – у світі.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Україна за темпами росту захворювання наздоганяє навіть Африку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fontAlgn="base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Пам’ятай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! </a:t>
            </a:r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Твоє життя залежить від твоїх обдуманих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дій!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0242" name="Picture 2" descr="Результат пошуку зображень за запитом ві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18" y="3702254"/>
            <a:ext cx="3615677" cy="22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зультат пошуку зображень за запитом ві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03" y="3702254"/>
            <a:ext cx="3396667" cy="21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157" y="701160"/>
            <a:ext cx="65876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Всесвітній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СНІДом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798" y="4967417"/>
            <a:ext cx="5041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СНІД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– синдром набутого імунодефіциту</a:t>
            </a:r>
          </a:p>
          <a:p>
            <a:pPr fontAlgn="base"/>
            <a:r>
              <a:rPr lang="uk-UA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ВІЛ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– вірус імунодефіциту людини</a:t>
            </a:r>
          </a:p>
          <a:p>
            <a:endParaRPr lang="uk-UA" dirty="0"/>
          </a:p>
        </p:txBody>
      </p:sp>
      <p:pic>
        <p:nvPicPr>
          <p:cNvPr id="1028" name="Picture 4" descr="Результат пошуку зображень за запитом 1 гру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36" y="1458613"/>
            <a:ext cx="611505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320" y="315699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ВІЛ і СНІД – в </a:t>
            </a:r>
            <a:r>
              <a:rPr lang="ru-RU" sz="3200" b="1" dirty="0" err="1"/>
              <a:t>чому</a:t>
            </a:r>
            <a:r>
              <a:rPr lang="ru-RU" sz="3200" b="1" dirty="0"/>
              <a:t> </a:t>
            </a:r>
            <a:r>
              <a:rPr lang="ru-RU" sz="3200" b="1" dirty="0" err="1"/>
              <a:t>різниця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413" y="1318998"/>
            <a:ext cx="7514452" cy="291937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ВІЛ – вірус імунодефіциту людини. Він вражає і поступово знищує клітини імунної системи людини, які захищають організм від інфекцій. ВІЛ призводить до розвитку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впродовж 8-10 років. При належному лікуванні цей процес може бути значно довшим.</a:t>
            </a:r>
          </a:p>
          <a:p>
            <a:pPr fontAlgn="base"/>
            <a:r>
              <a:rPr lang="uk-UA" dirty="0">
                <a:latin typeface="Times New Roman" pitchFamily="18" charset="0"/>
                <a:cs typeface="Times New Roman" pitchFamily="18" charset="0"/>
              </a:rPr>
              <a:t>СНІД – синдром набутого імунодефіциту. Комплекс захворювань, які розвиваються внаслідок руйнування вірусом (ВІЛ) імунної системи</a:t>
            </a:r>
          </a:p>
          <a:p>
            <a:endParaRPr lang="uk-UA" dirty="0"/>
          </a:p>
        </p:txBody>
      </p:sp>
      <p:pic>
        <p:nvPicPr>
          <p:cNvPr id="4098" name="Picture 2" descr="Результат пошуку зображень за запитом віл сні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68" y="4275436"/>
            <a:ext cx="4053990" cy="20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ві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05" y="4275436"/>
            <a:ext cx="3319463" cy="20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595" y="253914"/>
            <a:ext cx="7886700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00000"/>
                </a:solidFill>
              </a:rPr>
              <a:t>Що означає Червона стрічка?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547" y="1269571"/>
            <a:ext cx="7180821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антиСНІДівського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створив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художник Франк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Мур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року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помер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 роки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Середня тривалість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життя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ВІЛ-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інфікованої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препарати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збільшують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цифру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2-3 рази.</a:t>
            </a:r>
          </a:p>
          <a:p>
            <a:pPr marL="0" indent="0" fontAlgn="base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2050" name="Picture 2" descr="Результат пошуку зображень за запитом 1 гру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73" y="3089618"/>
            <a:ext cx="4876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8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192" y="192132"/>
            <a:ext cx="7886700" cy="1325563"/>
          </a:xfrm>
        </p:spPr>
        <p:txBody>
          <a:bodyPr>
            <a:normAutofit/>
          </a:bodyPr>
          <a:lstStyle/>
          <a:p>
            <a:r>
              <a:rPr lang="uk-UA" sz="3200" b="1" dirty="0"/>
              <a:t>ОЗНАКИ СНІДу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578490"/>
            <a:ext cx="6799305" cy="421682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людина втрачає вагу;</a:t>
            </a:r>
          </a:p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відчуває постійну втому;</a:t>
            </a:r>
          </a:p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довго може триматися висока температура;</a:t>
            </a:r>
          </a:p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підвищена пітливість;</a:t>
            </a:r>
          </a:p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частий пронос;</a:t>
            </a:r>
          </a:p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спостерігаються сухий кашель і задишка;</a:t>
            </a:r>
          </a:p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легкі інфекції, наприклад, простуда протікають набагато серйозніше і тривають значно довше звичайного;</a:t>
            </a:r>
          </a:p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хворих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СНІДом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можуть початися пневмонія, коліт,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герпес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грибкова інфекція в порожнині рота, горлі, стравоході і прямій кишці;</a:t>
            </a:r>
          </a:p>
          <a:p>
            <a:pPr fontAlgn="base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хворі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СНІДом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більш уразливі до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онкозахворювань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5122" name="Picture 2" descr="Результат пошуку зображень за запитом вто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28" y="574246"/>
            <a:ext cx="1908001" cy="15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ьтат пошуку зображень за запитом втрата ва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81" y="1038988"/>
            <a:ext cx="2331730" cy="15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зультат пошуку зображень за запитом проно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81" y="2571226"/>
            <a:ext cx="2331730" cy="139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Результат пошуку зображень за запитом каше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76" y="3970264"/>
            <a:ext cx="2429567" cy="16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74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466" y="290985"/>
            <a:ext cx="7886700" cy="1325563"/>
          </a:xfrm>
        </p:spPr>
        <p:txBody>
          <a:bodyPr>
            <a:normAutofit/>
          </a:bodyPr>
          <a:lstStyle/>
          <a:p>
            <a:r>
              <a:rPr lang="uk-UA" sz="3600" b="1" dirty="0"/>
              <a:t>Статистика…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863" y="1118295"/>
            <a:ext cx="7108224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Щоденно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ВІЛ-інфікованих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більше на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6 000 людей, що дає змогу говорити про пандемію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СНІДу.Сьогодні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число ВІЛ-інфікованих у світі перевищує 30 млн., а померло від цієї хвороби –  6 млн.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людей!Щодня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і  від ВІЛ/СНІДу  вмирають 8 тис. хворих, 75% з них – молоді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людидо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30 років.</a:t>
            </a:r>
          </a:p>
          <a:p>
            <a:endParaRPr lang="uk-UA" dirty="0"/>
          </a:p>
        </p:txBody>
      </p:sp>
      <p:sp>
        <p:nvSpPr>
          <p:cNvPr id="4" name="AutoShape 2" descr="Результат пошуку зображень за запитом статистика віл інфікованих в україні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8" name="Picture 4" descr="Результат пошуку зображень за запитом статистика віл інфікованих в україні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03" y="2910905"/>
            <a:ext cx="5079570" cy="34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613" y="315699"/>
            <a:ext cx="7886700" cy="1325563"/>
          </a:xfrm>
        </p:spPr>
        <p:txBody>
          <a:bodyPr>
            <a:normAutofit/>
          </a:bodyPr>
          <a:lstStyle/>
          <a:p>
            <a:r>
              <a:rPr lang="uk-UA" sz="3200" b="1" dirty="0"/>
              <a:t>СНІД ПЕРЕДАЄТЬСЯ…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763" y="1356069"/>
            <a:ext cx="7329102" cy="3265358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статевим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шляхом</a:t>
            </a:r>
          </a:p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нестерильного 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інструментарію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татуювання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пірсингу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чужих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зубних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щіток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залишками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передача вірусу дитині від ВІЛ-позитивної матері – під час вагітності, родів і годівлі грудьми</a:t>
            </a:r>
          </a:p>
          <a:p>
            <a:pPr fontAlgn="base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через спільне використання шприців, голок та інших ін’єкційних засобів</a:t>
            </a:r>
          </a:p>
          <a:p>
            <a:pPr marL="0" indent="0" fontAlgn="base">
              <a:buNone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AutoShape 4" descr="Результат пошуку зображень за запитом статевий шля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Результат пошуку зображень за запитом статевий шля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5" name="Picture 7" descr="C:\Users\Витек\Desktop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15" y="4444953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Результат пошуку зображень за запитом шприци з кров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587955"/>
            <a:ext cx="2501128" cy="15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Результат пошуку зображень за запитом зубна щіт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30" y="4516454"/>
            <a:ext cx="3215289" cy="1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31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543" y="340413"/>
            <a:ext cx="7886700" cy="1325563"/>
          </a:xfrm>
        </p:spPr>
        <p:txBody>
          <a:bodyPr>
            <a:normAutofit/>
          </a:bodyPr>
          <a:lstStyle/>
          <a:p>
            <a:r>
              <a:rPr lang="uk-UA" sz="3200" b="1" dirty="0"/>
              <a:t>СНІД НЕ передається…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7255" y="1405497"/>
            <a:ext cx="7835729" cy="264752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поцілунку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/ через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слину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кашлі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чханні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спільному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посуду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постільної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білизни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спільному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ванни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туалету</a:t>
            </a:r>
          </a:p>
          <a:p>
            <a:pPr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рукостисканні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обіймах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транспорті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спортом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Результат пошуку зображень за запитом поцілу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61" y="4110082"/>
            <a:ext cx="3158052" cy="21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Результат пошуку зображень за запитом рукостиск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8" name="Picture 6" descr="Результат пошуку зображень за запитом рукостиска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51" y="2940906"/>
            <a:ext cx="2290546" cy="15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Результат пошуку зображень за запитом в метр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10" descr="Результат пошуку зображень за запитом в метр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2" descr="Результат пошуку зображень за запитом в метро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5" name="Picture 13" descr="C:\Users\Витек\Desktop\1203998.580x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89554"/>
            <a:ext cx="2596092" cy="174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5" descr="Результат пошуку зображень за запитом посуд на столі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8" name="Picture 16" descr="C:\Users\Витек\Desktop\загружено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493" y="4615936"/>
            <a:ext cx="2500870" cy="16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115" y="340413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Як </a:t>
            </a:r>
            <a:r>
              <a:rPr lang="ru-RU" sz="3200" b="1" dirty="0" err="1"/>
              <a:t>захистити</a:t>
            </a:r>
            <a:r>
              <a:rPr lang="ru-RU" sz="3200" b="1" dirty="0"/>
              <a:t> себе </a:t>
            </a:r>
            <a:r>
              <a:rPr lang="ru-RU" sz="3200" b="1" dirty="0" err="1"/>
              <a:t>від</a:t>
            </a:r>
            <a:r>
              <a:rPr lang="ru-RU" sz="3200" b="1" dirty="0"/>
              <a:t> ВІЛ/</a:t>
            </a:r>
            <a:r>
              <a:rPr lang="ru-RU" sz="3200" b="1" dirty="0" err="1"/>
              <a:t>СНІДу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578" y="1368425"/>
            <a:ext cx="4116344" cy="4921164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Найчастіше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– у понад 70% випадків - ВІЛ в Україні передається статевим шляхом. Тому фахівці рекомендують використовувати презервативи, утримуватись від сексуальних контактів з незнайомими партнерами, а маючи постійного партнера, зберігати вірність.</a:t>
            </a:r>
          </a:p>
          <a:p>
            <a:pPr marL="0" indent="0" fontAlgn="base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Вірусом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імунодефіциту можна заразитись через кров, тому дуже важливо, щоб для ін’єкцій використовувались лише одноразові стерильні шприци і голки, а інструменти для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пірсингу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 татуювань, манікюру тощо – стерилізувались.</a:t>
            </a:r>
          </a:p>
          <a:p>
            <a:endParaRPr lang="uk-UA" dirty="0"/>
          </a:p>
        </p:txBody>
      </p:sp>
      <p:pic>
        <p:nvPicPr>
          <p:cNvPr id="3074" name="Picture 2" descr="Результат пошуку зображень за запитом віл сні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96" y="1804474"/>
            <a:ext cx="3440239" cy="33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346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Презентація На тему: «ВІЛ/СНІД»</vt:lpstr>
      <vt:lpstr>Презентация PowerPoint</vt:lpstr>
      <vt:lpstr>ВІЛ і СНІД – в чому різниця</vt:lpstr>
      <vt:lpstr>Що означає Червона стрічка?</vt:lpstr>
      <vt:lpstr>ОЗНАКИ СНІДу</vt:lpstr>
      <vt:lpstr>Статистика…</vt:lpstr>
      <vt:lpstr>СНІД ПЕРЕДАЄТЬСЯ…</vt:lpstr>
      <vt:lpstr>СНІД НЕ передається…</vt:lpstr>
      <vt:lpstr>Як захистити себе від ВІЛ/СНІДу</vt:lpstr>
      <vt:lpstr>Найпопулярніші міфи про ВІЛ/СНІД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Boss</cp:lastModifiedBy>
  <cp:revision>16</cp:revision>
  <dcterms:created xsi:type="dcterms:W3CDTF">2019-10-28T08:40:00Z</dcterms:created>
  <dcterms:modified xsi:type="dcterms:W3CDTF">2021-01-26T06:24:14Z</dcterms:modified>
</cp:coreProperties>
</file>