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410"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BB27BC-1706-4306-BF3E-074678A54B7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F4DC-6590-49D8-B28A-53B9949A3C2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63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B27BC-1706-4306-BF3E-074678A54B7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402992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B27BC-1706-4306-BF3E-074678A54B7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53731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B27BC-1706-4306-BF3E-074678A54B7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305868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BB27BC-1706-4306-BF3E-074678A54B7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170409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BB27BC-1706-4306-BF3E-074678A54B7D}"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229361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B27BC-1706-4306-BF3E-074678A54B7D}"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95656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BB27BC-1706-4306-BF3E-074678A54B7D}"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303014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B27BC-1706-4306-BF3E-074678A54B7D}"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120749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BB27BC-1706-4306-BF3E-074678A54B7D}"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242911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BB27BC-1706-4306-BF3E-074678A54B7D}"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CF4DC-6590-49D8-B28A-53B9949A3C2D}" type="slidenum">
              <a:rPr lang="en-US" smtClean="0"/>
              <a:t>‹#›</a:t>
            </a:fld>
            <a:endParaRPr lang="en-US"/>
          </a:p>
        </p:txBody>
      </p:sp>
    </p:spTree>
    <p:extLst>
      <p:ext uri="{BB962C8B-B14F-4D97-AF65-F5344CB8AC3E}">
        <p14:creationId xmlns:p14="http://schemas.microsoft.com/office/powerpoint/2010/main" val="110582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B27BC-1706-4306-BF3E-074678A54B7D}" type="datetimeFigureOut">
              <a:rPr lang="en-US" smtClean="0"/>
              <a:t>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CF4DC-6590-49D8-B28A-53B9949A3C2D}"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7921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297" y="2073832"/>
            <a:ext cx="7531444" cy="2028611"/>
          </a:xfrm>
        </p:spPr>
        <p:txBody>
          <a:bodyPr>
            <a:noAutofit/>
          </a:bodyPr>
          <a:lstStyle/>
          <a:p>
            <a:r>
              <a:rPr lang="uk-UA" sz="4400" b="1" dirty="0"/>
              <a:t>Презентація </a:t>
            </a:r>
            <a:br>
              <a:rPr lang="uk-UA" sz="4400" b="1" dirty="0"/>
            </a:br>
            <a:r>
              <a:rPr lang="uk-UA" sz="4400" b="1" dirty="0"/>
              <a:t>На тему:</a:t>
            </a:r>
            <a:br>
              <a:rPr lang="uk-UA" sz="4400" b="1" dirty="0"/>
            </a:br>
            <a:r>
              <a:rPr lang="uk-UA" sz="4400" b="1" dirty="0"/>
              <a:t>«Міжособистісні </a:t>
            </a:r>
            <a:r>
              <a:rPr lang="uk-UA" sz="4400" b="1" dirty="0" smtClean="0"/>
              <a:t>стосунки,спілкування»</a:t>
            </a:r>
            <a:endParaRPr lang="en-US" sz="4400" b="1" dirty="0">
              <a:latin typeface="+mn-lt"/>
            </a:endParaRPr>
          </a:p>
        </p:txBody>
      </p:sp>
      <p:sp>
        <p:nvSpPr>
          <p:cNvPr id="3" name="Subtitle 2"/>
          <p:cNvSpPr>
            <a:spLocks noGrp="1"/>
          </p:cNvSpPr>
          <p:nvPr>
            <p:ph type="subTitle" idx="1"/>
          </p:nvPr>
        </p:nvSpPr>
        <p:spPr>
          <a:xfrm>
            <a:off x="1291281" y="308919"/>
            <a:ext cx="6858000" cy="1655762"/>
          </a:xfrm>
        </p:spPr>
        <p:txBody>
          <a:bodyPr/>
          <a:lstStyle/>
          <a:p>
            <a:r>
              <a:rPr lang="uk-UA" dirty="0" smtClean="0"/>
              <a:t>«Бердичівський </a:t>
            </a:r>
            <a:r>
              <a:rPr lang="uk-UA" smtClean="0"/>
              <a:t>медичний </a:t>
            </a:r>
            <a:r>
              <a:rPr lang="uk-UA" smtClean="0"/>
              <a:t>фаховий коледж</a:t>
            </a:r>
            <a:r>
              <a:rPr lang="uk-UA" dirty="0" smtClean="0"/>
              <a:t>»</a:t>
            </a:r>
            <a:endParaRPr lang="en-US" dirty="0"/>
          </a:p>
        </p:txBody>
      </p:sp>
    </p:spTree>
    <p:extLst>
      <p:ext uri="{BB962C8B-B14F-4D97-AF65-F5344CB8AC3E}">
        <p14:creationId xmlns:p14="http://schemas.microsoft.com/office/powerpoint/2010/main" val="3867498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2217" y="540522"/>
            <a:ext cx="7886700" cy="4351338"/>
          </a:xfrm>
        </p:spPr>
        <p:txBody>
          <a:bodyPr/>
          <a:lstStyle/>
          <a:p>
            <a:pPr marL="0" indent="0">
              <a:buNone/>
            </a:pPr>
            <a:r>
              <a:rPr lang="uk-UA" dirty="0" smtClean="0"/>
              <a:t>	Екстралінгвістична </a:t>
            </a:r>
            <a:r>
              <a:rPr lang="uk-UA" dirty="0"/>
              <a:t>система – це темп, паузи, різні </a:t>
            </a:r>
            <a:r>
              <a:rPr lang="uk-UA" dirty="0" smtClean="0"/>
              <a:t>вкраплення </a:t>
            </a:r>
            <a:r>
              <a:rPr lang="uk-UA" dirty="0"/>
              <a:t>в мову (плач, сміх, кашель)</a:t>
            </a:r>
          </a:p>
        </p:txBody>
      </p:sp>
      <p:pic>
        <p:nvPicPr>
          <p:cNvPr id="7170" name="Picture 2" descr="Результат пошуку зображень за запитом &quot;сміх при спілкуванн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005" y="3625892"/>
            <a:ext cx="4947357" cy="27077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56" y="1482664"/>
            <a:ext cx="2807558" cy="19659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883" y="1482665"/>
            <a:ext cx="2929951" cy="196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3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931" y="318101"/>
            <a:ext cx="7477384" cy="3833769"/>
          </a:xfrm>
        </p:spPr>
        <p:txBody>
          <a:bodyPr>
            <a:normAutofit lnSpcReduction="10000"/>
          </a:bodyPr>
          <a:lstStyle/>
          <a:p>
            <a:pPr marL="0" indent="0">
              <a:buNone/>
            </a:pPr>
            <a:r>
              <a:rPr lang="uk-UA" dirty="0" smtClean="0"/>
              <a:t>	Коли </a:t>
            </a:r>
            <a:r>
              <a:rPr lang="uk-UA" dirty="0"/>
              <a:t>спілкуються за допомогою невербальних засобів, дуже важливими є жести рук, особливості ходи, голосу, а також вираз обличчя (міміка), очей (</a:t>
            </a:r>
            <a:r>
              <a:rPr lang="uk-UA" dirty="0" err="1"/>
              <a:t>мікроміміка</a:t>
            </a:r>
            <a:r>
              <a:rPr lang="uk-UA" dirty="0"/>
              <a:t>), поза, рух усього тіла загалом (пантоміміка), дистанція тощо. Причому вираз обличчя іноді краще, ніж слова, говорить про ставлення до співрозмовника. Відомі гримаси, які виражають відданість, доброзичливість, лестощі, презирство, страх, заздрість, ненависть тощо.</a:t>
            </a:r>
          </a:p>
        </p:txBody>
      </p:sp>
      <p:sp>
        <p:nvSpPr>
          <p:cNvPr id="4" name="AutoShape 2" descr="Пов’язане зображенн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Пов’язане зображенн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197" name="Picture 5" descr="C:\Users\Витек\Desktop\english-small-t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52" y="3830594"/>
            <a:ext cx="4358716" cy="284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7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932" y="627020"/>
            <a:ext cx="7576236" cy="4351338"/>
          </a:xfrm>
        </p:spPr>
        <p:txBody>
          <a:bodyPr/>
          <a:lstStyle/>
          <a:p>
            <a:pPr marL="0" indent="0">
              <a:buNone/>
            </a:pPr>
            <a:r>
              <a:rPr lang="ru-RU" dirty="0" smtClean="0"/>
              <a:t>	</a:t>
            </a:r>
            <a:r>
              <a:rPr lang="ru-RU" dirty="0" err="1" smtClean="0"/>
              <a:t>Невербальні</a:t>
            </a:r>
            <a:r>
              <a:rPr lang="ru-RU" dirty="0" smtClean="0"/>
              <a:t> </a:t>
            </a:r>
            <a:r>
              <a:rPr lang="ru-RU" dirty="0" err="1"/>
              <a:t>засоби</a:t>
            </a:r>
            <a:r>
              <a:rPr lang="ru-RU" dirty="0"/>
              <a:t> </a:t>
            </a:r>
            <a:r>
              <a:rPr lang="ru-RU" dirty="0" err="1"/>
              <a:t>спілкування</a:t>
            </a:r>
            <a:r>
              <a:rPr lang="ru-RU" dirty="0"/>
              <a:t> </a:t>
            </a:r>
            <a:r>
              <a:rPr lang="ru-RU" dirty="0" err="1"/>
              <a:t>потрібні</a:t>
            </a:r>
            <a:r>
              <a:rPr lang="ru-RU" dirty="0"/>
              <a:t>, </a:t>
            </a:r>
            <a:r>
              <a:rPr lang="ru-RU" dirty="0" err="1"/>
              <a:t>зокрема</a:t>
            </a:r>
            <a:r>
              <a:rPr lang="ru-RU" dirty="0"/>
              <a:t>, для того, </a:t>
            </a:r>
            <a:r>
              <a:rPr lang="ru-RU" dirty="0" err="1"/>
              <a:t>щоб</a:t>
            </a:r>
            <a:r>
              <a:rPr lang="ru-RU" dirty="0"/>
              <a:t> </a:t>
            </a:r>
            <a:r>
              <a:rPr lang="ru-RU" dirty="0" err="1"/>
              <a:t>регулювати</a:t>
            </a:r>
            <a:r>
              <a:rPr lang="ru-RU" dirty="0"/>
              <a:t> </a:t>
            </a:r>
            <a:r>
              <a:rPr lang="ru-RU" dirty="0" err="1"/>
              <a:t>плин</a:t>
            </a:r>
            <a:r>
              <a:rPr lang="ru-RU" dirty="0"/>
              <a:t> </a:t>
            </a:r>
            <a:r>
              <a:rPr lang="ru-RU" dirty="0" err="1"/>
              <a:t>процесу</a:t>
            </a:r>
            <a:r>
              <a:rPr lang="ru-RU" dirty="0"/>
              <a:t> </a:t>
            </a:r>
            <a:r>
              <a:rPr lang="ru-RU" dirty="0" err="1"/>
              <a:t>спілкування</a:t>
            </a:r>
            <a:r>
              <a:rPr lang="ru-RU" dirty="0"/>
              <a:t>, </a:t>
            </a:r>
            <a:r>
              <a:rPr lang="ru-RU" dirty="0" err="1"/>
              <a:t>створювати</a:t>
            </a:r>
            <a:r>
              <a:rPr lang="ru-RU" dirty="0"/>
              <a:t> </a:t>
            </a:r>
            <a:r>
              <a:rPr lang="ru-RU" dirty="0" err="1"/>
              <a:t>психологічний</a:t>
            </a:r>
            <a:r>
              <a:rPr lang="ru-RU" dirty="0"/>
              <a:t> контакт </a:t>
            </a:r>
            <a:r>
              <a:rPr lang="ru-RU" dirty="0" err="1"/>
              <a:t>між</a:t>
            </a:r>
            <a:r>
              <a:rPr lang="ru-RU" dirty="0"/>
              <a:t> партнерами; </a:t>
            </a:r>
            <a:r>
              <a:rPr lang="ru-RU" dirty="0" err="1"/>
              <a:t>виявляти</a:t>
            </a:r>
            <a:r>
              <a:rPr lang="ru-RU" dirty="0"/>
              <a:t> </a:t>
            </a:r>
            <a:r>
              <a:rPr lang="ru-RU" dirty="0" err="1"/>
              <a:t>емоції</a:t>
            </a:r>
            <a:r>
              <a:rPr lang="ru-RU" dirty="0"/>
              <a:t>, </a:t>
            </a:r>
            <a:r>
              <a:rPr lang="ru-RU" dirty="0" err="1"/>
              <a:t>відображати</a:t>
            </a:r>
            <a:r>
              <a:rPr lang="ru-RU" dirty="0"/>
              <a:t> </a:t>
            </a:r>
            <a:r>
              <a:rPr lang="ru-RU" dirty="0" err="1"/>
              <a:t>оцінку</a:t>
            </a:r>
            <a:r>
              <a:rPr lang="ru-RU" dirty="0"/>
              <a:t> </a:t>
            </a:r>
            <a:r>
              <a:rPr lang="ru-RU" dirty="0" err="1"/>
              <a:t>ситуації</a:t>
            </a:r>
            <a:r>
              <a:rPr lang="ru-RU" dirty="0"/>
              <a:t>. Як правило, вони не </a:t>
            </a:r>
            <a:r>
              <a:rPr lang="ru-RU" dirty="0" err="1"/>
              <a:t>можуть</a:t>
            </a:r>
            <a:r>
              <a:rPr lang="ru-RU" dirty="0"/>
              <a:t> </a:t>
            </a:r>
            <a:r>
              <a:rPr lang="ru-RU" dirty="0" err="1"/>
              <a:t>самостійно</a:t>
            </a:r>
            <a:r>
              <a:rPr lang="ru-RU" dirty="0"/>
              <a:t> </a:t>
            </a:r>
            <a:r>
              <a:rPr lang="ru-RU" dirty="0" err="1"/>
              <a:t>передавати</a:t>
            </a:r>
            <a:r>
              <a:rPr lang="ru-RU" dirty="0"/>
              <a:t> </a:t>
            </a:r>
            <a:r>
              <a:rPr lang="ru-RU" dirty="0" err="1"/>
              <a:t>пряме</a:t>
            </a:r>
            <a:r>
              <a:rPr lang="ru-RU" dirty="0"/>
              <a:t> </a:t>
            </a:r>
            <a:r>
              <a:rPr lang="ru-RU" dirty="0" err="1"/>
              <a:t>значення</a:t>
            </a:r>
            <a:r>
              <a:rPr lang="ru-RU" dirty="0"/>
              <a:t> </a:t>
            </a:r>
            <a:r>
              <a:rPr lang="ru-RU" dirty="0" err="1"/>
              <a:t>слів</a:t>
            </a:r>
            <a:r>
              <a:rPr lang="ru-RU" dirty="0"/>
              <a:t>, за </a:t>
            </a:r>
            <a:r>
              <a:rPr lang="ru-RU" dirty="0" err="1"/>
              <a:t>винятком</a:t>
            </a:r>
            <a:r>
              <a:rPr lang="ru-RU" dirty="0"/>
              <a:t> </a:t>
            </a:r>
            <a:r>
              <a:rPr lang="ru-RU" dirty="0" err="1"/>
              <a:t>деяких</a:t>
            </a:r>
            <a:r>
              <a:rPr lang="ru-RU" dirty="0"/>
              <a:t> </a:t>
            </a:r>
            <a:r>
              <a:rPr lang="ru-RU" dirty="0" err="1"/>
              <a:t>жестів</a:t>
            </a:r>
            <a:r>
              <a:rPr lang="ru-RU" dirty="0"/>
              <a:t>.</a:t>
            </a:r>
            <a:endParaRPr lang="uk-UA" dirty="0"/>
          </a:p>
        </p:txBody>
      </p:sp>
      <p:pic>
        <p:nvPicPr>
          <p:cNvPr id="9218" name="Picture 2" descr="Результат пошуку зображень за запитом &quot;невербальне спілкуванн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450" y="3518751"/>
            <a:ext cx="5182545" cy="319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0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21365294">
            <a:off x="1118063" y="2109829"/>
            <a:ext cx="7886700" cy="4351338"/>
          </a:xfrm>
        </p:spPr>
        <p:txBody>
          <a:bodyPr/>
          <a:lstStyle/>
          <a:p>
            <a:pPr marL="0" indent="0">
              <a:buNone/>
            </a:pPr>
            <a:r>
              <a:rPr lang="uk-UA" dirty="0" smtClean="0"/>
              <a:t>	</a:t>
            </a:r>
            <a:r>
              <a:rPr lang="uk-UA" sz="5400" dirty="0" smtClean="0"/>
              <a:t>Дякую за увагу!</a:t>
            </a:r>
            <a:endParaRPr lang="uk-UA" sz="5400" dirty="0"/>
          </a:p>
        </p:txBody>
      </p:sp>
    </p:spTree>
    <p:extLst>
      <p:ext uri="{BB962C8B-B14F-4D97-AF65-F5344CB8AC3E}">
        <p14:creationId xmlns:p14="http://schemas.microsoft.com/office/powerpoint/2010/main" val="24802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0714"/>
          </a:xfrm>
        </p:spPr>
        <p:txBody>
          <a:bodyPr>
            <a:normAutofit fontScale="90000"/>
          </a:bodyPr>
          <a:lstStyle/>
          <a:p>
            <a:pPr algn="ctr"/>
            <a:r>
              <a:rPr lang="uk-UA" dirty="0" smtClean="0"/>
              <a:t>План:</a:t>
            </a:r>
            <a:endParaRPr lang="en-US" dirty="0"/>
          </a:p>
        </p:txBody>
      </p:sp>
      <p:grpSp>
        <p:nvGrpSpPr>
          <p:cNvPr id="4" name="Group 92"/>
          <p:cNvGrpSpPr>
            <a:grpSpLocks/>
          </p:cNvGrpSpPr>
          <p:nvPr/>
        </p:nvGrpSpPr>
        <p:grpSpPr bwMode="auto">
          <a:xfrm>
            <a:off x="2084643" y="1810513"/>
            <a:ext cx="5354125" cy="863600"/>
            <a:chOff x="1269" y="1296"/>
            <a:chExt cx="3193" cy="492"/>
          </a:xfrm>
        </p:grpSpPr>
        <p:sp>
          <p:nvSpPr>
            <p:cNvPr id="5" name="AutoShape 3"/>
            <p:cNvSpPr>
              <a:spLocks noChangeArrowheads="1"/>
            </p:cNvSpPr>
            <p:nvPr/>
          </p:nvSpPr>
          <p:spPr bwMode="gray">
            <a:xfrm>
              <a:off x="1422" y="1296"/>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 name="Text Box 4"/>
            <p:cNvSpPr txBox="1">
              <a:spLocks noChangeArrowheads="1"/>
            </p:cNvSpPr>
            <p:nvPr/>
          </p:nvSpPr>
          <p:spPr bwMode="gray">
            <a:xfrm>
              <a:off x="1525" y="1342"/>
              <a:ext cx="263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sz="2000" i="1" dirty="0" smtClean="0"/>
                <a:t>Спілкування</a:t>
              </a:r>
              <a:r>
                <a:rPr lang="uk-UA" sz="2000" i="1" dirty="0"/>
                <a:t>: види, рівні, функції</a:t>
              </a:r>
              <a:br>
                <a:rPr lang="uk-UA" sz="2000" i="1" dirty="0"/>
              </a:br>
              <a:endParaRPr lang="en-US" sz="2000" dirty="0">
                <a:solidFill>
                  <a:srgbClr val="000000"/>
                </a:solidFill>
              </a:endParaRPr>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13" name="Picture 6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2083055" y="2483613"/>
            <a:ext cx="5355713" cy="708025"/>
            <a:chOff x="1268" y="1720"/>
            <a:chExt cx="3194" cy="446"/>
          </a:xfrm>
        </p:grpSpPr>
        <p:sp>
          <p:nvSpPr>
            <p:cNvPr id="15" name="AutoShape 13"/>
            <p:cNvSpPr>
              <a:spLocks noChangeArrowheads="1"/>
            </p:cNvSpPr>
            <p:nvPr/>
          </p:nvSpPr>
          <p:spPr bwMode="gray">
            <a:xfrm>
              <a:off x="1422" y="1776"/>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6" name="Text Box 21"/>
            <p:cNvSpPr txBox="1">
              <a:spLocks noChangeArrowheads="1"/>
            </p:cNvSpPr>
            <p:nvPr/>
          </p:nvSpPr>
          <p:spPr bwMode="gray">
            <a:xfrm>
              <a:off x="1536" y="1720"/>
              <a:ext cx="284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2000" i="1" dirty="0" smtClean="0"/>
                <a:t>Психологічний </a:t>
              </a:r>
              <a:r>
                <a:rPr lang="uk-UA" sz="2000" i="1" dirty="0"/>
                <a:t>механізм взаєморозуміння і спілкування</a:t>
              </a:r>
              <a:endParaRPr lang="en-US" sz="2000" dirty="0">
                <a:solidFill>
                  <a:srgbClr val="000000"/>
                </a:solidFill>
              </a:endParaRPr>
            </a:p>
          </p:txBody>
        </p:sp>
        <p:grpSp>
          <p:nvGrpSpPr>
            <p:cNvPr id="17" name="Group 62"/>
            <p:cNvGrpSpPr>
              <a:grpSpLocks/>
            </p:cNvGrpSpPr>
            <p:nvPr/>
          </p:nvGrpSpPr>
          <p:grpSpPr bwMode="auto">
            <a:xfrm>
              <a:off x="1268" y="1824"/>
              <a:ext cx="266" cy="298"/>
              <a:chOff x="1414" y="1776"/>
              <a:chExt cx="266" cy="298"/>
            </a:xfrm>
          </p:grpSpPr>
          <p:grpSp>
            <p:nvGrpSpPr>
              <p:cNvPr id="18" name="Group 63"/>
              <p:cNvGrpSpPr>
                <a:grpSpLocks/>
              </p:cNvGrpSpPr>
              <p:nvPr/>
            </p:nvGrpSpPr>
            <p:grpSpPr bwMode="auto">
              <a:xfrm>
                <a:off x="1414" y="1776"/>
                <a:ext cx="266" cy="298"/>
                <a:chOff x="1415" y="1276"/>
                <a:chExt cx="266" cy="298"/>
              </a:xfrm>
            </p:grpSpPr>
            <p:pic>
              <p:nvPicPr>
                <p:cNvPr id="20" name="Picture 6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22"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23" name="Picture 6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grpSp>
        <p:nvGrpSpPr>
          <p:cNvPr id="24" name="Group 94"/>
          <p:cNvGrpSpPr>
            <a:grpSpLocks/>
          </p:cNvGrpSpPr>
          <p:nvPr/>
        </p:nvGrpSpPr>
        <p:grpSpPr bwMode="auto">
          <a:xfrm>
            <a:off x="2086228" y="3320226"/>
            <a:ext cx="5352539" cy="547688"/>
            <a:chOff x="1270" y="2247"/>
            <a:chExt cx="3192" cy="345"/>
          </a:xfrm>
        </p:grpSpPr>
        <p:sp>
          <p:nvSpPr>
            <p:cNvPr id="25" name="AutoShape 23"/>
            <p:cNvSpPr>
              <a:spLocks noChangeArrowheads="1"/>
            </p:cNvSpPr>
            <p:nvPr/>
          </p:nvSpPr>
          <p:spPr bwMode="gray">
            <a:xfrm>
              <a:off x="1422" y="2247"/>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Text Box 31"/>
            <p:cNvSpPr txBox="1">
              <a:spLocks noChangeArrowheads="1"/>
            </p:cNvSpPr>
            <p:nvPr/>
          </p:nvSpPr>
          <p:spPr bwMode="gray">
            <a:xfrm>
              <a:off x="1525" y="2295"/>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sz="2000" i="1" dirty="0" smtClean="0"/>
                <a:t>Невербальні </a:t>
              </a:r>
              <a:r>
                <a:rPr lang="uk-UA" sz="2000" i="1" dirty="0"/>
                <a:t>комунікації та їх види</a:t>
              </a:r>
              <a:endParaRPr lang="en-US" sz="2000" dirty="0">
                <a:solidFill>
                  <a:srgbClr val="000000"/>
                </a:solidFill>
              </a:endParaRPr>
            </a:p>
          </p:txBody>
        </p:sp>
        <p:grpSp>
          <p:nvGrpSpPr>
            <p:cNvPr id="27" name="Group 69"/>
            <p:cNvGrpSpPr>
              <a:grpSpLocks/>
            </p:cNvGrpSpPr>
            <p:nvPr/>
          </p:nvGrpSpPr>
          <p:grpSpPr bwMode="auto">
            <a:xfrm>
              <a:off x="1270" y="2294"/>
              <a:ext cx="266" cy="298"/>
              <a:chOff x="1416" y="2246"/>
              <a:chExt cx="266" cy="298"/>
            </a:xfrm>
          </p:grpSpPr>
          <p:sp>
            <p:nvSpPr>
              <p:cNvPr id="28"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29" name="Group 71"/>
              <p:cNvGrpSpPr>
                <a:grpSpLocks/>
              </p:cNvGrpSpPr>
              <p:nvPr/>
            </p:nvGrpSpPr>
            <p:grpSpPr bwMode="auto">
              <a:xfrm>
                <a:off x="1416" y="2246"/>
                <a:ext cx="266" cy="298"/>
                <a:chOff x="1415" y="1276"/>
                <a:chExt cx="266" cy="298"/>
              </a:xfrm>
            </p:grpSpPr>
            <p:pic>
              <p:nvPicPr>
                <p:cNvPr id="31" name="Picture 7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2"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3"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 name="Picture 7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42" y="22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grpSp>
      <p:sp>
        <p:nvSpPr>
          <p:cNvPr id="3" name="AutoShape 2" descr="Результат пошуку зображень за запитом &quot;невербальне спілкуванні&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6" name="AutoShape 4" descr="Результат пошуку зображень за запитом &quot;невербальне спілкуванні&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46" name="Picture 6"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303" y="4122226"/>
            <a:ext cx="3010222" cy="231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9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9389" y="367529"/>
            <a:ext cx="7811015" cy="4204472"/>
          </a:xfrm>
        </p:spPr>
        <p:txBody>
          <a:bodyPr/>
          <a:lstStyle/>
          <a:p>
            <a:pPr marL="0" indent="0">
              <a:buNone/>
            </a:pPr>
            <a:r>
              <a:rPr lang="uk-UA" dirty="0" smtClean="0"/>
              <a:t>	</a:t>
            </a:r>
            <a:r>
              <a:rPr lang="uk-UA" b="1" dirty="0"/>
              <a:t>СПІЛКУВАННЯ</a:t>
            </a:r>
            <a:r>
              <a:rPr lang="uk-UA" dirty="0"/>
              <a:t> - це процес передавання й сприймання повідомлень за допомогою вербальних і невербальних засобів, що охоплює обмін інформацією між учасниками </a:t>
            </a:r>
            <a:r>
              <a:rPr lang="uk-UA" b="1" dirty="0"/>
              <a:t>спілкування</a:t>
            </a:r>
            <a:r>
              <a:rPr lang="uk-UA" dirty="0"/>
              <a:t>, її сприйняття й пізнання, а також їхній вплив один на одного і взаємодією щодо досягнення змін у діяльності.</a:t>
            </a:r>
          </a:p>
        </p:txBody>
      </p:sp>
      <p:pic>
        <p:nvPicPr>
          <p:cNvPr id="1026" name="Picture 2" descr="Результат пошуку зображень за запитом &quot;спілкува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9" y="3087128"/>
            <a:ext cx="7030845" cy="363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1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7061" y="575191"/>
            <a:ext cx="6810118" cy="1092971"/>
          </a:xfrm>
        </p:spPr>
        <p:txBody>
          <a:bodyPr>
            <a:normAutofit fontScale="90000"/>
          </a:bodyPr>
          <a:lstStyle/>
          <a:p>
            <a:r>
              <a:rPr lang="uk-UA" sz="2700" dirty="0">
                <a:solidFill>
                  <a:schemeClr val="tx1">
                    <a:lumMod val="95000"/>
                    <a:lumOff val="5000"/>
                  </a:schemeClr>
                </a:solidFill>
              </a:rPr>
              <a:t>У психології існує кілька класифікацій видів спілкування. Найуживанішими є ті, які можна описати так:</a:t>
            </a:r>
            <a:r>
              <a:rPr lang="uk-UA" dirty="0">
                <a:solidFill>
                  <a:srgbClr val="895D1D"/>
                </a:solidFill>
              </a:rPr>
              <a:t/>
            </a:r>
            <a:br>
              <a:rPr lang="uk-UA" dirty="0">
                <a:solidFill>
                  <a:srgbClr val="895D1D"/>
                </a:solidFill>
              </a:rPr>
            </a:br>
            <a:endParaRPr lang="uk-UA" dirty="0"/>
          </a:p>
        </p:txBody>
      </p:sp>
      <p:sp>
        <p:nvSpPr>
          <p:cNvPr id="3" name="Объект 2"/>
          <p:cNvSpPr>
            <a:spLocks noGrp="1"/>
          </p:cNvSpPr>
          <p:nvPr>
            <p:ph idx="1"/>
          </p:nvPr>
        </p:nvSpPr>
        <p:spPr>
          <a:xfrm>
            <a:off x="986996" y="1578490"/>
            <a:ext cx="7886700" cy="4351338"/>
          </a:xfrm>
        </p:spPr>
        <p:txBody>
          <a:bodyPr/>
          <a:lstStyle/>
          <a:p>
            <a:pPr marL="285750" indent="-285750"/>
            <a:r>
              <a:rPr lang="uk-UA" dirty="0">
                <a:solidFill>
                  <a:schemeClr val="tx1">
                    <a:lumMod val="95000"/>
                    <a:lumOff val="5000"/>
                  </a:schemeClr>
                </a:solidFill>
              </a:rPr>
              <a:t>вербальне і невербальне;</a:t>
            </a:r>
          </a:p>
          <a:p>
            <a:pPr marL="285750" indent="-285750"/>
            <a:r>
              <a:rPr lang="uk-UA" dirty="0">
                <a:solidFill>
                  <a:schemeClr val="tx1">
                    <a:lumMod val="95000"/>
                    <a:lumOff val="5000"/>
                  </a:schemeClr>
                </a:solidFill>
              </a:rPr>
              <a:t>залежно від специфіки суб’єктів (особистість чи група);</a:t>
            </a:r>
          </a:p>
          <a:p>
            <a:pPr marL="285750" indent="-285750"/>
            <a:r>
              <a:rPr lang="uk-UA" dirty="0">
                <a:solidFill>
                  <a:schemeClr val="tx1">
                    <a:lumMod val="95000"/>
                    <a:lumOff val="5000"/>
                  </a:schemeClr>
                </a:solidFill>
              </a:rPr>
              <a:t>за кількісними характеристиками суб’єктів;</a:t>
            </a:r>
          </a:p>
          <a:p>
            <a:pPr marL="285750" indent="-285750"/>
            <a:r>
              <a:rPr lang="uk-UA" dirty="0">
                <a:solidFill>
                  <a:schemeClr val="tx1">
                    <a:lumMod val="95000"/>
                    <a:lumOff val="5000"/>
                  </a:schemeClr>
                </a:solidFill>
              </a:rPr>
              <a:t>за характером спілкування;</a:t>
            </a:r>
          </a:p>
          <a:p>
            <a:pPr marL="285750" indent="-285750"/>
            <a:r>
              <a:rPr lang="uk-UA" dirty="0">
                <a:solidFill>
                  <a:schemeClr val="tx1">
                    <a:lumMod val="95000"/>
                    <a:lumOff val="5000"/>
                  </a:schemeClr>
                </a:solidFill>
              </a:rPr>
              <a:t>за цільовою спрямованістю;</a:t>
            </a:r>
          </a:p>
          <a:p>
            <a:endParaRPr lang="uk-UA" dirty="0"/>
          </a:p>
        </p:txBody>
      </p:sp>
      <p:sp>
        <p:nvSpPr>
          <p:cNvPr id="4" name="AutoShape 2" descr="Результат пошуку зображень за запитом &quot;спілкування&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2" name="Picture 4" descr="Пов’язане зображенн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924" y="4481801"/>
            <a:ext cx="3867665" cy="237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31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graphicFrame>
        <p:nvGraphicFramePr>
          <p:cNvPr id="4" name="Таблица 3"/>
          <p:cNvGraphicFramePr>
            <a:graphicFrameLocks noGrp="1"/>
          </p:cNvGraphicFramePr>
          <p:nvPr>
            <p:extLst>
              <p:ext uri="{D42A27DB-BD31-4B8C-83A1-F6EECF244321}">
                <p14:modId xmlns:p14="http://schemas.microsoft.com/office/powerpoint/2010/main" val="346991517"/>
              </p:ext>
            </p:extLst>
          </p:nvPr>
        </p:nvGraphicFramePr>
        <p:xfrm>
          <a:off x="463279" y="744255"/>
          <a:ext cx="7920880" cy="5544620"/>
        </p:xfrm>
        <a:graphic>
          <a:graphicData uri="http://schemas.openxmlformats.org/drawingml/2006/table">
            <a:tbl>
              <a:tblPr firstRow="1" bandRow="1">
                <a:tableStyleId>{BC89EF96-8CEA-46FF-86C4-4CE0E7609802}</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1108924">
                <a:tc rowSpan="5">
                  <a:txBody>
                    <a:bodyPr/>
                    <a:lstStyle/>
                    <a:p>
                      <a:endPar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uk-UA" sz="36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Рівні спілкування</a:t>
                      </a:r>
                      <a:endParaRPr lang="uk-UA" sz="36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solidFill>
                      <a:schemeClr val="accent3">
                        <a:lumMod val="20000"/>
                        <a:lumOff val="80000"/>
                      </a:schemeClr>
                    </a:solidFill>
                  </a:tcPr>
                </a:tc>
                <a:tc>
                  <a:txBody>
                    <a:bodyPr/>
                    <a:lstStyle/>
                    <a:p>
                      <a:pPr algn="ctr"/>
                      <a:r>
                        <a:rPr lang="uk-UA"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Примітивний</a:t>
                      </a:r>
                      <a:endParaRPr lang="uk-UA"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solidFill>
                      <a:schemeClr val="accent2">
                        <a:lumMod val="20000"/>
                        <a:lumOff val="80000"/>
                      </a:schemeClr>
                    </a:solidFill>
                  </a:tcPr>
                </a:tc>
                <a:extLst>
                  <a:ext uri="{0D108BD9-81ED-4DB2-BD59-A6C34878D82A}">
                    <a16:rowId xmlns:a16="http://schemas.microsoft.com/office/drawing/2014/main" val="10000"/>
                  </a:ext>
                </a:extLst>
              </a:tr>
              <a:tr h="1108924">
                <a:tc vMerge="1">
                  <a:txBody>
                    <a:bodyPr/>
                    <a:lstStyle/>
                    <a:p>
                      <a:endParaRPr lang="uk-UA" dirty="0"/>
                    </a:p>
                  </a:txBody>
                  <a:tcPr/>
                </a:tc>
                <a:tc>
                  <a:txBody>
                    <a:bodyPr/>
                    <a:lstStyle/>
                    <a:p>
                      <a:pPr algn="ctr"/>
                      <a:r>
                        <a:rPr lang="uk-UA"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Манілулятивний</a:t>
                      </a:r>
                      <a:endParaRPr lang="uk-UA"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tc>
                <a:extLst>
                  <a:ext uri="{0D108BD9-81ED-4DB2-BD59-A6C34878D82A}">
                    <a16:rowId xmlns:a16="http://schemas.microsoft.com/office/drawing/2014/main" val="10001"/>
                  </a:ext>
                </a:extLst>
              </a:tr>
              <a:tr h="1108924">
                <a:tc vMerge="1">
                  <a:txBody>
                    <a:bodyPr/>
                    <a:lstStyle/>
                    <a:p>
                      <a:endParaRPr lang="uk-UA" dirty="0"/>
                    </a:p>
                  </a:txBody>
                  <a:tcPr/>
                </a:tc>
                <a:tc>
                  <a:txBody>
                    <a:bodyPr/>
                    <a:lstStyle/>
                    <a:p>
                      <a:pPr algn="ctr"/>
                      <a:r>
                        <a:rPr lang="uk-UA"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Стандартизований</a:t>
                      </a:r>
                      <a:endParaRPr lang="uk-UA"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solidFill>
                      <a:schemeClr val="accent2">
                        <a:lumMod val="20000"/>
                        <a:lumOff val="80000"/>
                      </a:schemeClr>
                    </a:solidFill>
                  </a:tcPr>
                </a:tc>
                <a:extLst>
                  <a:ext uri="{0D108BD9-81ED-4DB2-BD59-A6C34878D82A}">
                    <a16:rowId xmlns:a16="http://schemas.microsoft.com/office/drawing/2014/main" val="10002"/>
                  </a:ext>
                </a:extLst>
              </a:tr>
              <a:tr h="1108924">
                <a:tc vMerge="1">
                  <a:txBody>
                    <a:bodyPr/>
                    <a:lstStyle/>
                    <a:p>
                      <a:endParaRPr lang="uk-UA" dirty="0"/>
                    </a:p>
                  </a:txBody>
                  <a:tcPr/>
                </a:tc>
                <a:tc>
                  <a:txBody>
                    <a:bodyPr/>
                    <a:lstStyle/>
                    <a:p>
                      <a:pPr algn="ctr"/>
                      <a:r>
                        <a:rPr lang="uk-UA"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Ігровий</a:t>
                      </a:r>
                      <a:endParaRPr lang="uk-UA"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tc>
                <a:extLst>
                  <a:ext uri="{0D108BD9-81ED-4DB2-BD59-A6C34878D82A}">
                    <a16:rowId xmlns:a16="http://schemas.microsoft.com/office/drawing/2014/main" val="10003"/>
                  </a:ext>
                </a:extLst>
              </a:tr>
              <a:tr h="1108924">
                <a:tc vMerge="1">
                  <a:txBody>
                    <a:bodyPr/>
                    <a:lstStyle/>
                    <a:p>
                      <a:endParaRPr lang="uk-UA" dirty="0"/>
                    </a:p>
                  </a:txBody>
                  <a:tcPr/>
                </a:tc>
                <a:tc>
                  <a:txBody>
                    <a:bodyPr/>
                    <a:lstStyle/>
                    <a:p>
                      <a:pPr algn="ctr"/>
                      <a:r>
                        <a:rPr lang="uk-UA"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Діловий</a:t>
                      </a:r>
                      <a:endParaRPr lang="uk-UA"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722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278629"/>
            <a:ext cx="7886700" cy="1325563"/>
          </a:xfrm>
        </p:spPr>
        <p:txBody>
          <a:bodyPr>
            <a:normAutofit/>
          </a:bodyPr>
          <a:lstStyle/>
          <a:p>
            <a:r>
              <a:rPr lang="uk-UA" sz="3600" dirty="0"/>
              <a:t>Функції спілкування:</a:t>
            </a:r>
          </a:p>
        </p:txBody>
      </p:sp>
      <p:sp>
        <p:nvSpPr>
          <p:cNvPr id="3" name="Объект 2"/>
          <p:cNvSpPr>
            <a:spLocks noGrp="1"/>
          </p:cNvSpPr>
          <p:nvPr>
            <p:ph idx="1"/>
          </p:nvPr>
        </p:nvSpPr>
        <p:spPr>
          <a:xfrm>
            <a:off x="1011709" y="1541420"/>
            <a:ext cx="7886700" cy="4351338"/>
          </a:xfrm>
        </p:spPr>
        <p:txBody>
          <a:bodyPr/>
          <a:lstStyle/>
          <a:p>
            <a:pPr marL="0" indent="0">
              <a:buNone/>
            </a:pPr>
            <a:r>
              <a:rPr lang="uk-UA" sz="3200" dirty="0">
                <a:solidFill>
                  <a:schemeClr val="tx1">
                    <a:lumMod val="95000"/>
                    <a:lumOff val="5000"/>
                  </a:schemeClr>
                </a:solidFill>
              </a:rPr>
              <a:t>1.</a:t>
            </a:r>
            <a:r>
              <a:rPr lang="uk-UA" dirty="0">
                <a:solidFill>
                  <a:schemeClr val="tx1">
                    <a:lumMod val="95000"/>
                    <a:lumOff val="5000"/>
                  </a:schemeClr>
                </a:solidFill>
              </a:rPr>
              <a:t>Контактна</a:t>
            </a:r>
            <a:br>
              <a:rPr lang="uk-UA" dirty="0">
                <a:solidFill>
                  <a:schemeClr val="tx1">
                    <a:lumMod val="95000"/>
                    <a:lumOff val="5000"/>
                  </a:schemeClr>
                </a:solidFill>
              </a:rPr>
            </a:br>
            <a:r>
              <a:rPr lang="uk-UA" dirty="0">
                <a:solidFill>
                  <a:schemeClr val="tx1">
                    <a:lumMod val="95000"/>
                    <a:lumOff val="5000"/>
                  </a:schemeClr>
                </a:solidFill>
              </a:rPr>
              <a:t>2.Інформаційна</a:t>
            </a:r>
            <a:br>
              <a:rPr lang="uk-UA" dirty="0">
                <a:solidFill>
                  <a:schemeClr val="tx1">
                    <a:lumMod val="95000"/>
                    <a:lumOff val="5000"/>
                  </a:schemeClr>
                </a:solidFill>
              </a:rPr>
            </a:br>
            <a:r>
              <a:rPr lang="uk-UA" dirty="0">
                <a:solidFill>
                  <a:schemeClr val="tx1">
                    <a:lumMod val="95000"/>
                    <a:lumOff val="5000"/>
                  </a:schemeClr>
                </a:solidFill>
              </a:rPr>
              <a:t>3.Спонукальна</a:t>
            </a:r>
            <a:br>
              <a:rPr lang="uk-UA" dirty="0">
                <a:solidFill>
                  <a:schemeClr val="tx1">
                    <a:lumMod val="95000"/>
                    <a:lumOff val="5000"/>
                  </a:schemeClr>
                </a:solidFill>
              </a:rPr>
            </a:br>
            <a:r>
              <a:rPr lang="uk-UA" dirty="0">
                <a:solidFill>
                  <a:schemeClr val="tx1">
                    <a:lumMod val="95000"/>
                    <a:lumOff val="5000"/>
                  </a:schemeClr>
                </a:solidFill>
              </a:rPr>
              <a:t>4.Координаційна</a:t>
            </a:r>
            <a:br>
              <a:rPr lang="uk-UA" dirty="0">
                <a:solidFill>
                  <a:schemeClr val="tx1">
                    <a:lumMod val="95000"/>
                    <a:lumOff val="5000"/>
                  </a:schemeClr>
                </a:solidFill>
              </a:rPr>
            </a:br>
            <a:r>
              <a:rPr lang="uk-UA" dirty="0">
                <a:solidFill>
                  <a:schemeClr val="tx1">
                    <a:lumMod val="95000"/>
                    <a:lumOff val="5000"/>
                  </a:schemeClr>
                </a:solidFill>
              </a:rPr>
              <a:t>5.Розуміння</a:t>
            </a:r>
            <a:br>
              <a:rPr lang="uk-UA" dirty="0">
                <a:solidFill>
                  <a:schemeClr val="tx1">
                    <a:lumMod val="95000"/>
                    <a:lumOff val="5000"/>
                  </a:schemeClr>
                </a:solidFill>
              </a:rPr>
            </a:br>
            <a:r>
              <a:rPr lang="uk-UA" dirty="0">
                <a:solidFill>
                  <a:schemeClr val="tx1">
                    <a:lumMod val="95000"/>
                    <a:lumOff val="5000"/>
                  </a:schemeClr>
                </a:solidFill>
              </a:rPr>
              <a:t>6.Амотивна</a:t>
            </a:r>
            <a:br>
              <a:rPr lang="uk-UA" dirty="0">
                <a:solidFill>
                  <a:schemeClr val="tx1">
                    <a:lumMod val="95000"/>
                    <a:lumOff val="5000"/>
                  </a:schemeClr>
                </a:solidFill>
              </a:rPr>
            </a:br>
            <a:r>
              <a:rPr lang="uk-UA" dirty="0">
                <a:solidFill>
                  <a:schemeClr val="tx1">
                    <a:lumMod val="95000"/>
                    <a:lumOff val="5000"/>
                  </a:schemeClr>
                </a:solidFill>
              </a:rPr>
              <a:t>7.Встановлення відносин</a:t>
            </a:r>
            <a:br>
              <a:rPr lang="uk-UA" dirty="0">
                <a:solidFill>
                  <a:schemeClr val="tx1">
                    <a:lumMod val="95000"/>
                    <a:lumOff val="5000"/>
                  </a:schemeClr>
                </a:solidFill>
              </a:rPr>
            </a:br>
            <a:r>
              <a:rPr lang="uk-UA" dirty="0">
                <a:solidFill>
                  <a:schemeClr val="tx1">
                    <a:lumMod val="95000"/>
                    <a:lumOff val="5000"/>
                  </a:schemeClr>
                </a:solidFill>
              </a:rPr>
              <a:t>8.Впливу</a:t>
            </a:r>
          </a:p>
          <a:p>
            <a:endParaRPr lang="uk-UA" dirty="0"/>
          </a:p>
        </p:txBody>
      </p:sp>
      <p:pic>
        <p:nvPicPr>
          <p:cNvPr id="3074"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867" y="1257014"/>
            <a:ext cx="3489669" cy="2326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Результат пошуку зображень за запитом &quot;спілкуванн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117" y="4331044"/>
            <a:ext cx="3619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7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8778" y="985365"/>
            <a:ext cx="7427956" cy="4351338"/>
          </a:xfrm>
        </p:spPr>
        <p:txBody>
          <a:bodyPr/>
          <a:lstStyle/>
          <a:p>
            <a:pPr marL="0" indent="0">
              <a:buNone/>
            </a:pPr>
            <a:r>
              <a:rPr lang="uk-UA" dirty="0" smtClean="0">
                <a:solidFill>
                  <a:schemeClr val="tx1">
                    <a:lumMod val="95000"/>
                    <a:lumOff val="5000"/>
                  </a:schemeClr>
                </a:solidFill>
              </a:rPr>
              <a:t>	Поряд </a:t>
            </a:r>
            <a:r>
              <a:rPr lang="uk-UA" dirty="0">
                <a:solidFill>
                  <a:schemeClr val="tx1">
                    <a:lumMod val="95000"/>
                    <a:lumOff val="5000"/>
                  </a:schemeClr>
                </a:solidFill>
              </a:rPr>
              <a:t>із словесними засобами мовленнєвими на культуру спілкування впливають жести співрозмовників, інтонація, паузи, рухи тіла - невербальні засоби спілкування.</a:t>
            </a:r>
          </a:p>
        </p:txBody>
      </p:sp>
      <p:pic>
        <p:nvPicPr>
          <p:cNvPr id="4098" name="Picture 2" descr="Результат пошуку зображень за запитом &quot;жести спілкува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018" y="3259263"/>
            <a:ext cx="5058977" cy="302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72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931" y="528164"/>
            <a:ext cx="7886700" cy="4351338"/>
          </a:xfrm>
        </p:spPr>
        <p:txBody>
          <a:bodyPr/>
          <a:lstStyle/>
          <a:p>
            <a:pPr marL="0" indent="0">
              <a:buNone/>
            </a:pPr>
            <a:r>
              <a:rPr lang="uk-UA" dirty="0" smtClean="0"/>
              <a:t>	Оптико-кінетичні </a:t>
            </a:r>
            <a:r>
              <a:rPr lang="uk-UA" dirty="0"/>
              <a:t>система складається з жестів, міміки і пантоміміки, рухів тіла.</a:t>
            </a:r>
          </a:p>
        </p:txBody>
      </p:sp>
      <p:pic>
        <p:nvPicPr>
          <p:cNvPr id="5122" name="Picture 2" descr="Результат пошуку зображень за запитом &quot;міміка спілкува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326" y="1914330"/>
            <a:ext cx="3584426" cy="35844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Результат пошуку зображень за запитом &quot;пантомімік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698" y="3117863"/>
            <a:ext cx="2380894" cy="238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74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8142" y="429311"/>
            <a:ext cx="7886700" cy="4351338"/>
          </a:xfrm>
        </p:spPr>
        <p:txBody>
          <a:bodyPr/>
          <a:lstStyle/>
          <a:p>
            <a:pPr marL="0" indent="0">
              <a:buNone/>
            </a:pPr>
            <a:r>
              <a:rPr lang="uk-UA" dirty="0" smtClean="0"/>
              <a:t>	</a:t>
            </a:r>
            <a:r>
              <a:rPr lang="uk-UA" dirty="0" err="1" smtClean="0"/>
              <a:t>Паралінгвістична</a:t>
            </a:r>
            <a:r>
              <a:rPr lang="uk-UA" dirty="0" smtClean="0"/>
              <a:t> </a:t>
            </a:r>
            <a:r>
              <a:rPr lang="uk-UA" dirty="0"/>
              <a:t>система – це вокалізація, тобто якості голосу, його діапазон, тональність.</a:t>
            </a:r>
          </a:p>
        </p:txBody>
      </p:sp>
      <p:pic>
        <p:nvPicPr>
          <p:cNvPr id="6146" name="Picture 2" descr="Результат пошуку зображень за запитом &quot;говорить шепотом&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229" y="1464275"/>
            <a:ext cx="4762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Результат пошуку зображень за запитом &quot;говорить шепотом&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729" y="3845525"/>
            <a:ext cx="3810000"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8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84</Words>
  <Application>Microsoft Office PowerPoint</Application>
  <PresentationFormat>Экран (4:3)</PresentationFormat>
  <Paragraphs>37</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Office Theme</vt:lpstr>
      <vt:lpstr>Презентація  На тему: «Міжособистісні стосунки,спілкування»</vt:lpstr>
      <vt:lpstr>План:</vt:lpstr>
      <vt:lpstr>Презентация PowerPoint</vt:lpstr>
      <vt:lpstr>У психології існує кілька класифікацій видів спілкування. Найуживанішими є ті, які можна описати так: </vt:lpstr>
      <vt:lpstr>Презентация PowerPoint</vt:lpstr>
      <vt:lpstr>Функції спілкування: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Boss</cp:lastModifiedBy>
  <cp:revision>7</cp:revision>
  <dcterms:created xsi:type="dcterms:W3CDTF">2020-01-16T11:31:34Z</dcterms:created>
  <dcterms:modified xsi:type="dcterms:W3CDTF">2021-01-08T13:49:50Z</dcterms:modified>
</cp:coreProperties>
</file>