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85B3-02AA-4EF8-A403-8E707FB65FB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EF88-E213-49D1-A826-F194F6A42AE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85B3-02AA-4EF8-A403-8E707FB65FB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EF88-E213-49D1-A826-F194F6A42A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85B3-02AA-4EF8-A403-8E707FB65FB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EF88-E213-49D1-A826-F194F6A42A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85B3-02AA-4EF8-A403-8E707FB65FB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EF88-E213-49D1-A826-F194F6A42A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85B3-02AA-4EF8-A403-8E707FB65FB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EF88-E213-49D1-A826-F194F6A42A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85B3-02AA-4EF8-A403-8E707FB65FB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EF88-E213-49D1-A826-F194F6A42A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85B3-02AA-4EF8-A403-8E707FB65FB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EF88-E213-49D1-A826-F194F6A42A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85B3-02AA-4EF8-A403-8E707FB65FB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EF88-E213-49D1-A826-F194F6A42A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85B3-02AA-4EF8-A403-8E707FB65FB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EF88-E213-49D1-A826-F194F6A42A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85B3-02AA-4EF8-A403-8E707FB65FB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EF88-E213-49D1-A826-F194F6A42A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85B3-02AA-4EF8-A403-8E707FB65FB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EF88-E213-49D1-A826-F194F6A42AE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9485B3-02AA-4EF8-A403-8E707FB65FB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0EEF88-E213-49D1-A826-F194F6A42A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mtClean="0"/>
              <a:t>ШИЗОФРЕНІЯ ЯК ХВОРОБА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5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521" y="260648"/>
            <a:ext cx="83529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2400" dirty="0" err="1"/>
              <a:t>Починається</a:t>
            </a:r>
            <a:r>
              <a:rPr lang="ru-RU" sz="2400" dirty="0"/>
              <a:t> в молодому </a:t>
            </a:r>
            <a:r>
              <a:rPr lang="ru-RU" sz="2400" dirty="0" err="1"/>
              <a:t>віці</a:t>
            </a:r>
            <a:r>
              <a:rPr lang="ru-RU" sz="2400" dirty="0"/>
              <a:t> і </a:t>
            </a:r>
            <a:r>
              <a:rPr lang="ru-RU" sz="2400" dirty="0" err="1"/>
              <a:t>виявляється</a:t>
            </a:r>
            <a:r>
              <a:rPr lang="ru-RU" sz="2400" dirty="0"/>
              <a:t> в таких самих симптомах, </a:t>
            </a:r>
            <a:r>
              <a:rPr lang="ru-RU" sz="2400" dirty="0" err="1"/>
              <a:t>що</a:t>
            </a:r>
            <a:r>
              <a:rPr lang="ru-RU" sz="2400" dirty="0"/>
              <a:t> й проста. Разом з </a:t>
            </a:r>
            <a:r>
              <a:rPr lang="ru-RU" sz="2400" dirty="0" err="1"/>
              <a:t>цим</a:t>
            </a:r>
            <a:r>
              <a:rPr lang="ru-RU" sz="2400" dirty="0"/>
              <a:t>, </a:t>
            </a:r>
            <a:r>
              <a:rPr lang="ru-RU" sz="2400" dirty="0" err="1"/>
              <a:t>специфічно</a:t>
            </a:r>
            <a:r>
              <a:rPr lang="ru-RU" sz="2400" dirty="0"/>
              <a:t> </a:t>
            </a:r>
            <a:r>
              <a:rPr lang="ru-RU" sz="2400" dirty="0" err="1"/>
              <a:t>порушується</a:t>
            </a:r>
            <a:r>
              <a:rPr lang="ru-RU" sz="2400" dirty="0"/>
              <a:t> </a:t>
            </a:r>
            <a:r>
              <a:rPr lang="ru-RU" sz="2400" dirty="0" err="1"/>
              <a:t>мислення</a:t>
            </a:r>
            <a:r>
              <a:rPr lang="ru-RU" sz="2400" dirty="0"/>
              <a:t> — </a:t>
            </a:r>
            <a:r>
              <a:rPr lang="ru-RU" sz="2400" dirty="0" err="1"/>
              <a:t>воно</a:t>
            </a:r>
            <a:r>
              <a:rPr lang="ru-RU" sz="2400" dirty="0"/>
              <a:t> </a:t>
            </a:r>
            <a:r>
              <a:rPr lang="ru-RU" sz="2400" dirty="0" err="1"/>
              <a:t>стає</a:t>
            </a:r>
            <a:r>
              <a:rPr lang="ru-RU" sz="2400" dirty="0"/>
              <a:t> </a:t>
            </a:r>
            <a:r>
              <a:rPr lang="ru-RU" sz="2400" dirty="0" err="1"/>
              <a:t>активним</a:t>
            </a:r>
            <a:r>
              <a:rPr lang="ru-RU" sz="2400" dirty="0"/>
              <a:t> (</a:t>
            </a:r>
            <a:r>
              <a:rPr lang="ru-RU" sz="2400" dirty="0" err="1"/>
              <a:t>грец</a:t>
            </a:r>
            <a:r>
              <a:rPr lang="ru-RU" sz="2400" dirty="0"/>
              <a:t>. </a:t>
            </a:r>
            <a:r>
              <a:rPr lang="en-US" sz="2400" dirty="0"/>
              <a:t>auto — </a:t>
            </a:r>
            <a:r>
              <a:rPr lang="ru-RU" sz="2400" dirty="0"/>
              <a:t>сам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 </a:t>
            </a:r>
            <a:r>
              <a:rPr lang="ru-RU" sz="2400" dirty="0" err="1"/>
              <a:t>Хворий</a:t>
            </a:r>
            <a:r>
              <a:rPr lang="ru-RU" sz="2400" dirty="0"/>
              <a:t> </a:t>
            </a:r>
            <a:r>
              <a:rPr lang="ru-RU" sz="2400" dirty="0" err="1"/>
              <a:t>цілковито</a:t>
            </a:r>
            <a:r>
              <a:rPr lang="ru-RU" sz="2400" dirty="0"/>
              <a:t> </a:t>
            </a:r>
            <a:r>
              <a:rPr lang="ru-RU" sz="2400" dirty="0" err="1"/>
              <a:t>занурюється</a:t>
            </a:r>
            <a:r>
              <a:rPr lang="ru-RU" sz="2400" dirty="0"/>
              <a:t> у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галюцинації</a:t>
            </a:r>
            <a:r>
              <a:rPr lang="ru-RU" sz="2400" dirty="0"/>
              <a:t>, </a:t>
            </a:r>
            <a:r>
              <a:rPr lang="ru-RU" sz="2400" dirty="0" err="1"/>
              <a:t>відірвані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реального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фантазії</a:t>
            </a:r>
            <a:r>
              <a:rPr lang="ru-RU" sz="2400" dirty="0"/>
              <a:t>, </a:t>
            </a:r>
            <a:r>
              <a:rPr lang="ru-RU" sz="2400" dirty="0" err="1"/>
              <a:t>позбавлені</a:t>
            </a:r>
            <a:r>
              <a:rPr lang="ru-RU" sz="2400" dirty="0"/>
              <a:t> </a:t>
            </a:r>
            <a:r>
              <a:rPr lang="ru-RU" sz="2400" dirty="0" err="1"/>
              <a:t>логіки</a:t>
            </a:r>
            <a:r>
              <a:rPr lang="ru-RU" sz="2400" dirty="0"/>
              <a:t> і здорового </a:t>
            </a:r>
            <a:r>
              <a:rPr lang="ru-RU" sz="2400" dirty="0" err="1"/>
              <a:t>глузду</a:t>
            </a:r>
            <a:r>
              <a:rPr lang="ru-RU" sz="2400" dirty="0"/>
              <a:t>, </a:t>
            </a:r>
            <a:r>
              <a:rPr lang="ru-RU" sz="2400" dirty="0" err="1"/>
              <a:t>уривчасті</a:t>
            </a:r>
            <a:r>
              <a:rPr lang="ru-RU" sz="2400" dirty="0"/>
              <a:t> думки та </a:t>
            </a:r>
            <a:r>
              <a:rPr lang="ru-RU" sz="2400" dirty="0" err="1"/>
              <a:t>ідеї</a:t>
            </a:r>
            <a:r>
              <a:rPr lang="ru-RU" sz="2400" dirty="0"/>
              <a:t>. </a:t>
            </a:r>
            <a:r>
              <a:rPr lang="ru-RU" sz="2400" dirty="0" err="1"/>
              <a:t>Багатьом</a:t>
            </a:r>
            <a:r>
              <a:rPr lang="ru-RU" sz="2400" dirty="0"/>
              <a:t> </a:t>
            </a:r>
            <a:r>
              <a:rPr lang="ru-RU" sz="2400" dirty="0" err="1"/>
              <a:t>хворим</a:t>
            </a:r>
            <a:r>
              <a:rPr lang="ru-RU" sz="2400" dirty="0"/>
              <a:t> на </a:t>
            </a:r>
            <a:r>
              <a:rPr lang="ru-RU" sz="2400" dirty="0" err="1"/>
              <a:t>гебефренічну</a:t>
            </a:r>
            <a:r>
              <a:rPr lang="ru-RU" sz="2400" dirty="0"/>
              <a:t> форму </a:t>
            </a:r>
            <a:r>
              <a:rPr lang="ru-RU" sz="2400" dirty="0" err="1"/>
              <a:t>шизофренії</a:t>
            </a:r>
            <a:r>
              <a:rPr lang="ru-RU" sz="2400" dirty="0"/>
              <a:t> </a:t>
            </a:r>
            <a:r>
              <a:rPr lang="ru-RU" sz="2400" dirty="0" err="1"/>
              <a:t>здається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хтось</a:t>
            </a:r>
            <a:r>
              <a:rPr lang="ru-RU" sz="2400" dirty="0"/>
              <a:t> насильно </a:t>
            </a:r>
            <a:r>
              <a:rPr lang="ru-RU" sz="2400" dirty="0" err="1"/>
              <a:t>вкладає</a:t>
            </a:r>
            <a:r>
              <a:rPr lang="ru-RU" sz="2400" dirty="0"/>
              <a:t> </a:t>
            </a:r>
            <a:r>
              <a:rPr lang="ru-RU" sz="2400" dirty="0" err="1"/>
              <a:t>їм</a:t>
            </a:r>
            <a:r>
              <a:rPr lang="ru-RU" sz="2400" dirty="0"/>
              <a:t> в голову думки,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думки </a:t>
            </a:r>
            <a:r>
              <a:rPr lang="ru-RU" sz="2400" dirty="0" err="1"/>
              <a:t>читають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чують</a:t>
            </a:r>
            <a:r>
              <a:rPr lang="ru-RU" sz="2400" dirty="0"/>
              <a:t> </a:t>
            </a:r>
            <a:r>
              <a:rPr lang="ru-RU" sz="2400" dirty="0" err="1"/>
              <a:t>інші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err="1" smtClean="0"/>
              <a:t>Поведінці</a:t>
            </a:r>
            <a:r>
              <a:rPr lang="ru-RU" sz="2400" dirty="0" smtClean="0"/>
              <a:t> </a:t>
            </a:r>
            <a:r>
              <a:rPr lang="ru-RU" sz="2400" dirty="0" err="1"/>
              <a:t>притаманні</a:t>
            </a:r>
            <a:r>
              <a:rPr lang="ru-RU" sz="2400" dirty="0"/>
              <a:t> </a:t>
            </a:r>
            <a:r>
              <a:rPr lang="ru-RU" sz="2400" dirty="0" err="1"/>
              <a:t>дурникувата</a:t>
            </a:r>
            <a:r>
              <a:rPr lang="ru-RU" sz="2400" dirty="0"/>
              <a:t> </a:t>
            </a:r>
            <a:r>
              <a:rPr lang="ru-RU" sz="2400" dirty="0" err="1"/>
              <a:t>грайливість</a:t>
            </a:r>
            <a:r>
              <a:rPr lang="ru-RU" sz="2400" dirty="0"/>
              <a:t>, </a:t>
            </a:r>
            <a:r>
              <a:rPr lang="ru-RU" sz="2400" dirty="0" err="1"/>
              <a:t>пустотливість</a:t>
            </a:r>
            <a:r>
              <a:rPr lang="ru-RU" sz="2400" dirty="0"/>
              <a:t>, </a:t>
            </a:r>
            <a:r>
              <a:rPr lang="ru-RU" sz="2400" dirty="0" err="1"/>
              <a:t>дитинячість</a:t>
            </a:r>
            <a:r>
              <a:rPr lang="ru-RU" sz="2400" dirty="0"/>
              <a:t>. </a:t>
            </a:r>
            <a:r>
              <a:rPr lang="ru-RU" sz="2400" dirty="0" err="1"/>
              <a:t>Хворий</a:t>
            </a:r>
            <a:r>
              <a:rPr lang="ru-RU" sz="2400" dirty="0"/>
              <a:t> </a:t>
            </a:r>
            <a:r>
              <a:rPr lang="ru-RU" sz="2400" dirty="0" err="1"/>
              <a:t>раптом</a:t>
            </a:r>
            <a:r>
              <a:rPr lang="ru-RU" sz="2400" dirty="0"/>
              <a:t> </a:t>
            </a:r>
            <a:r>
              <a:rPr lang="ru-RU" sz="2400" dirty="0" err="1"/>
              <a:t>починає</a:t>
            </a:r>
            <a:r>
              <a:rPr lang="ru-RU" sz="2400" dirty="0"/>
              <a:t> </a:t>
            </a:r>
            <a:r>
              <a:rPr lang="ru-RU" sz="2400" dirty="0" err="1"/>
              <a:t>корчити</a:t>
            </a:r>
            <a:r>
              <a:rPr lang="ru-RU" sz="2400" dirty="0"/>
              <a:t> </a:t>
            </a:r>
            <a:r>
              <a:rPr lang="ru-RU" sz="2400" dirty="0" err="1"/>
              <a:t>гримаси</a:t>
            </a:r>
            <a:r>
              <a:rPr lang="ru-RU" sz="2400" dirty="0"/>
              <a:t>, </a:t>
            </a:r>
            <a:r>
              <a:rPr lang="ru-RU" sz="2400" dirty="0" err="1"/>
              <a:t>голосно</a:t>
            </a:r>
            <a:r>
              <a:rPr lang="ru-RU" sz="2400" dirty="0"/>
              <a:t> </a:t>
            </a:r>
            <a:r>
              <a:rPr lang="ru-RU" sz="2400" dirty="0" err="1"/>
              <a:t>реготати</a:t>
            </a:r>
            <a:r>
              <a:rPr lang="ru-RU" sz="2400" dirty="0"/>
              <a:t>, </a:t>
            </a:r>
            <a:r>
              <a:rPr lang="ru-RU" sz="2400" dirty="0" err="1"/>
              <a:t>підстрибувати</a:t>
            </a:r>
            <a:r>
              <a:rPr lang="ru-RU" sz="2400" dirty="0"/>
              <a:t> на </a:t>
            </a:r>
            <a:r>
              <a:rPr lang="ru-RU" sz="2400" dirty="0" err="1"/>
              <a:t>одній</a:t>
            </a:r>
            <a:r>
              <a:rPr lang="ru-RU" sz="2400" dirty="0"/>
              <a:t> </a:t>
            </a:r>
            <a:r>
              <a:rPr lang="ru-RU" sz="2400" dirty="0" err="1"/>
              <a:t>нозі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легко </a:t>
            </a:r>
            <a:r>
              <a:rPr lang="ru-RU" sz="2400" dirty="0" err="1"/>
              <a:t>змінитись</a:t>
            </a:r>
            <a:r>
              <a:rPr lang="ru-RU" sz="2400" dirty="0"/>
              <a:t> </a:t>
            </a:r>
            <a:r>
              <a:rPr lang="ru-RU" sz="2400" dirty="0" err="1"/>
              <a:t>бурхливою</a:t>
            </a:r>
            <a:r>
              <a:rPr lang="ru-RU" sz="2400" dirty="0"/>
              <a:t> вербальною </a:t>
            </a:r>
            <a:r>
              <a:rPr lang="ru-RU" sz="2400" dirty="0" err="1"/>
              <a:t>агресією</a:t>
            </a:r>
            <a:r>
              <a:rPr lang="ru-RU" sz="2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2822" y="93147"/>
            <a:ext cx="2322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dirty="0" err="1">
                <a:solidFill>
                  <a:prstClr val="black"/>
                </a:solidFill>
              </a:rPr>
              <a:t>Гебефренічна</a:t>
            </a:r>
            <a:endParaRPr lang="ru-RU" sz="28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88" y="1124744"/>
            <a:ext cx="896448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err="1" smtClean="0"/>
              <a:t>Відрізняльними</a:t>
            </a:r>
            <a:r>
              <a:rPr lang="ru-RU" sz="2400" b="1" dirty="0" smtClean="0"/>
              <a:t> </a:t>
            </a:r>
            <a:r>
              <a:rPr lang="ru-RU" sz="2400" b="1" dirty="0"/>
              <a:t>симптомами є:</a:t>
            </a:r>
          </a:p>
          <a:p>
            <a:r>
              <a:rPr lang="ru-RU" sz="2400" dirty="0" err="1" smtClean="0"/>
              <a:t>Кататонічний</a:t>
            </a:r>
            <a:r>
              <a:rPr lang="ru-RU" sz="2400" dirty="0" smtClean="0"/>
              <a:t> </a:t>
            </a:r>
            <a:r>
              <a:rPr lang="ru-RU" sz="2400" dirty="0"/>
              <a:t>ступор — </a:t>
            </a:r>
            <a:r>
              <a:rPr lang="ru-RU" sz="2400" dirty="0" err="1"/>
              <a:t>хворий</a:t>
            </a:r>
            <a:r>
              <a:rPr lang="ru-RU" sz="2400" dirty="0"/>
              <a:t> </a:t>
            </a:r>
            <a:r>
              <a:rPr lang="ru-RU" sz="2400" dirty="0" err="1"/>
              <a:t>застигає</a:t>
            </a:r>
            <a:r>
              <a:rPr lang="ru-RU" sz="2400" dirty="0"/>
              <a:t> в </a:t>
            </a:r>
            <a:r>
              <a:rPr lang="ru-RU" sz="2400" dirty="0" err="1"/>
              <a:t>якійсь</a:t>
            </a:r>
            <a:r>
              <a:rPr lang="ru-RU" sz="2400" dirty="0"/>
              <a:t> </a:t>
            </a:r>
            <a:r>
              <a:rPr lang="ru-RU" sz="2400" dirty="0" err="1"/>
              <a:t>позі</a:t>
            </a:r>
            <a:r>
              <a:rPr lang="ru-RU" sz="2400" dirty="0"/>
              <a:t> і </a:t>
            </a:r>
            <a:r>
              <a:rPr lang="ru-RU" sz="2400" dirty="0" err="1"/>
              <a:t>зберігає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годинами, днями, </a:t>
            </a:r>
            <a:r>
              <a:rPr lang="ru-RU" sz="2400" dirty="0" err="1"/>
              <a:t>тижнями</a:t>
            </a:r>
            <a:r>
              <a:rPr lang="ru-RU" sz="2400" dirty="0"/>
              <a:t>. </a:t>
            </a:r>
            <a:r>
              <a:rPr lang="ru-RU" sz="2400" dirty="0" err="1"/>
              <a:t>Найчастіше</a:t>
            </a:r>
            <a:r>
              <a:rPr lang="ru-RU" sz="2400" dirty="0"/>
              <a:t> — </a:t>
            </a:r>
            <a:r>
              <a:rPr lang="ru-RU" sz="2400" dirty="0" err="1"/>
              <a:t>лежить</a:t>
            </a:r>
            <a:r>
              <a:rPr lang="ru-RU" sz="2400" dirty="0"/>
              <a:t> у </a:t>
            </a:r>
            <a:r>
              <a:rPr lang="ru-RU" sz="2400" dirty="0" err="1"/>
              <a:t>ліжку</a:t>
            </a:r>
            <a:r>
              <a:rPr lang="ru-RU" sz="2400" dirty="0"/>
              <a:t>, </a:t>
            </a:r>
            <a:r>
              <a:rPr lang="ru-RU" sz="2400" dirty="0" err="1"/>
              <a:t>накрившись</a:t>
            </a:r>
            <a:r>
              <a:rPr lang="ru-RU" sz="2400" dirty="0"/>
              <a:t> з головою і </a:t>
            </a:r>
            <a:r>
              <a:rPr lang="ru-RU" sz="2400" dirty="0" err="1"/>
              <a:t>тримаючи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у </a:t>
            </a:r>
            <a:r>
              <a:rPr lang="ru-RU" sz="2400" dirty="0" err="1"/>
              <a:t>повітрі</a:t>
            </a:r>
            <a:r>
              <a:rPr lang="ru-RU" sz="2400" dirty="0"/>
              <a:t>, так звана «</a:t>
            </a:r>
            <a:r>
              <a:rPr lang="ru-RU" sz="2400" dirty="0" err="1"/>
              <a:t>повітряна</a:t>
            </a:r>
            <a:r>
              <a:rPr lang="ru-RU" sz="2400" dirty="0"/>
              <a:t> подушка»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проявляється</a:t>
            </a:r>
            <a:r>
              <a:rPr lang="ru-RU" sz="2400" dirty="0"/>
              <a:t> симптом </a:t>
            </a:r>
            <a:r>
              <a:rPr lang="ru-RU" sz="2400" dirty="0" err="1"/>
              <a:t>каптура</a:t>
            </a:r>
            <a:r>
              <a:rPr lang="ru-RU" sz="2400" dirty="0"/>
              <a:t>, 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err="1"/>
              <a:t>Каталепсія</a:t>
            </a:r>
            <a:r>
              <a:rPr lang="ru-RU" sz="2400" dirty="0"/>
              <a:t> (</a:t>
            </a:r>
            <a:r>
              <a:rPr lang="ru-RU" sz="2400" dirty="0" err="1"/>
              <a:t>грец</a:t>
            </a:r>
            <a:r>
              <a:rPr lang="ru-RU" sz="2400" dirty="0"/>
              <a:t>. </a:t>
            </a:r>
            <a:r>
              <a:rPr lang="en-US" sz="2400" dirty="0" err="1"/>
              <a:t>katalepsis</a:t>
            </a:r>
            <a:r>
              <a:rPr lang="en-US" sz="2400" dirty="0"/>
              <a:t> — </a:t>
            </a:r>
            <a:r>
              <a:rPr lang="ru-RU" sz="2400" dirty="0" err="1"/>
              <a:t>схоплювання</a:t>
            </a:r>
            <a:r>
              <a:rPr lang="ru-RU" sz="2400" dirty="0"/>
              <a:t>, </a:t>
            </a:r>
            <a:r>
              <a:rPr lang="ru-RU" sz="2400" dirty="0" err="1"/>
              <a:t>напад</a:t>
            </a:r>
            <a:r>
              <a:rPr lang="ru-RU" sz="2400" dirty="0"/>
              <a:t>)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воскова</a:t>
            </a:r>
            <a:r>
              <a:rPr lang="ru-RU" sz="2400" dirty="0"/>
              <a:t> </a:t>
            </a:r>
            <a:r>
              <a:rPr lang="ru-RU" sz="2400" dirty="0" err="1"/>
              <a:t>гнучкість</a:t>
            </a:r>
            <a:r>
              <a:rPr lang="ru-RU" sz="2400" dirty="0"/>
              <a:t>. </a:t>
            </a:r>
            <a:r>
              <a:rPr lang="ru-RU" sz="2400" dirty="0" err="1"/>
              <a:t>Хворі</a:t>
            </a:r>
            <a:r>
              <a:rPr lang="ru-RU" sz="2400" dirty="0"/>
              <a:t> </a:t>
            </a:r>
            <a:r>
              <a:rPr lang="ru-RU" sz="2400" dirty="0" err="1"/>
              <a:t>зберігають</a:t>
            </a:r>
            <a:r>
              <a:rPr lang="ru-RU" sz="2400" dirty="0"/>
              <a:t> </a:t>
            </a:r>
            <a:r>
              <a:rPr lang="ru-RU" sz="2400" dirty="0" err="1"/>
              <a:t>незручні</a:t>
            </a:r>
            <a:r>
              <a:rPr lang="ru-RU" sz="2400" dirty="0"/>
              <a:t> </a:t>
            </a:r>
            <a:r>
              <a:rPr lang="ru-RU" sz="2400" dirty="0" err="1"/>
              <a:t>пози</a:t>
            </a:r>
            <a:r>
              <a:rPr lang="ru-RU" sz="2400" dirty="0"/>
              <a:t>, </a:t>
            </a:r>
            <a:r>
              <a:rPr lang="ru-RU" sz="2400" dirty="0" err="1"/>
              <a:t>механічно</a:t>
            </a:r>
            <a:r>
              <a:rPr lang="ru-RU" sz="2400" dirty="0"/>
              <a:t> </a:t>
            </a:r>
            <a:r>
              <a:rPr lang="ru-RU" sz="2400" dirty="0" err="1"/>
              <a:t>надані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тілу</a:t>
            </a:r>
            <a:r>
              <a:rPr lang="ru-RU" sz="2400" dirty="0"/>
              <a:t>, </a:t>
            </a:r>
            <a:r>
              <a:rPr lang="ru-RU" sz="2400" dirty="0" err="1"/>
              <a:t>кінцівкам</a:t>
            </a:r>
            <a:r>
              <a:rPr lang="ru-RU" sz="2400" dirty="0"/>
              <a:t> </a:t>
            </a:r>
            <a:r>
              <a:rPr lang="ru-RU" sz="2400" dirty="0" err="1"/>
              <a:t>іншими</a:t>
            </a:r>
            <a:r>
              <a:rPr lang="ru-RU" sz="2400" dirty="0"/>
              <a:t> людьми. У </a:t>
            </a:r>
            <a:r>
              <a:rPr lang="ru-RU" sz="2400" dirty="0" err="1"/>
              <a:t>багатьох</a:t>
            </a:r>
            <a:r>
              <a:rPr lang="ru-RU" sz="2400" dirty="0"/>
              <a:t> у </a:t>
            </a:r>
            <a:r>
              <a:rPr lang="ru-RU" sz="2400" dirty="0" err="1"/>
              <a:t>каталепсичному</a:t>
            </a:r>
            <a:r>
              <a:rPr lang="ru-RU" sz="2400" dirty="0"/>
              <a:t> </a:t>
            </a:r>
            <a:r>
              <a:rPr lang="ru-RU" sz="2400" dirty="0" err="1"/>
              <a:t>стані</a:t>
            </a:r>
            <a:r>
              <a:rPr lang="ru-RU" sz="2400" dirty="0"/>
              <a:t> </a:t>
            </a:r>
            <a:r>
              <a:rPr lang="ru-RU" sz="2400" dirty="0" err="1"/>
              <a:t>виникають</a:t>
            </a:r>
            <a:r>
              <a:rPr lang="ru-RU" sz="2400" dirty="0"/>
              <a:t> </a:t>
            </a:r>
            <a:r>
              <a:rPr lang="ru-RU" sz="2400" dirty="0" err="1"/>
              <a:t>онейроїдні</a:t>
            </a:r>
            <a:r>
              <a:rPr lang="ru-RU" sz="2400" dirty="0"/>
              <a:t> </a:t>
            </a:r>
            <a:r>
              <a:rPr lang="ru-RU" sz="2400" dirty="0" err="1"/>
              <a:t>сновидіння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err="1"/>
              <a:t>Стереотипія</a:t>
            </a:r>
            <a:r>
              <a:rPr lang="ru-RU" sz="2400" dirty="0"/>
              <a:t> (</a:t>
            </a:r>
            <a:r>
              <a:rPr lang="ru-RU" sz="2400" dirty="0" err="1"/>
              <a:t>грец</a:t>
            </a:r>
            <a:r>
              <a:rPr lang="ru-RU" sz="2400" dirty="0"/>
              <a:t>. </a:t>
            </a:r>
            <a:r>
              <a:rPr lang="en-US" sz="2400" dirty="0"/>
              <a:t>stereos — </a:t>
            </a:r>
            <a:r>
              <a:rPr lang="ru-RU" sz="2400" dirty="0" err="1"/>
              <a:t>твердий</a:t>
            </a:r>
            <a:r>
              <a:rPr lang="ru-RU" sz="2400" dirty="0"/>
              <a:t> і </a:t>
            </a:r>
            <a:r>
              <a:rPr lang="en-US" sz="2400" dirty="0"/>
              <a:t>typos — </a:t>
            </a:r>
            <a:r>
              <a:rPr lang="ru-RU" sz="2400" dirty="0" err="1"/>
              <a:t>відбиток</a:t>
            </a:r>
            <a:r>
              <a:rPr lang="ru-RU" sz="2400" dirty="0"/>
              <a:t>) — </a:t>
            </a:r>
            <a:r>
              <a:rPr lang="ru-RU" sz="2400" dirty="0" err="1"/>
              <a:t>монотонні</a:t>
            </a:r>
            <a:r>
              <a:rPr lang="ru-RU" sz="2400" dirty="0"/>
              <a:t> </a:t>
            </a:r>
            <a:r>
              <a:rPr lang="ru-RU" sz="2400" dirty="0" err="1"/>
              <a:t>розхитування</a:t>
            </a:r>
            <a:r>
              <a:rPr lang="ru-RU" sz="2400" dirty="0"/>
              <a:t> та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одноманітні</a:t>
            </a:r>
            <a:r>
              <a:rPr lang="ru-RU" sz="2400" dirty="0"/>
              <a:t> </a:t>
            </a:r>
            <a:r>
              <a:rPr lang="ru-RU" sz="2400" dirty="0" err="1"/>
              <a:t>рухи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5873" y="183912"/>
            <a:ext cx="2365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dirty="0" err="1">
                <a:solidFill>
                  <a:prstClr val="black"/>
                </a:solidFill>
              </a:rPr>
              <a:t>Кататонічна</a:t>
            </a:r>
            <a:endParaRPr lang="ru-RU" sz="2800" b="1" i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9144" y="0"/>
            <a:ext cx="62453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>
              <a:solidFill>
                <a:prstClr val="black"/>
              </a:solidFill>
            </a:endParaRPr>
          </a:p>
          <a:p>
            <a:pPr lvl="0"/>
            <a:r>
              <a:rPr lang="ru-RU" sz="2000" dirty="0" err="1">
                <a:solidFill>
                  <a:prstClr val="black"/>
                </a:solidFill>
              </a:rPr>
              <a:t>Захворювання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починається</a:t>
            </a:r>
            <a:r>
              <a:rPr lang="ru-RU" sz="2000" dirty="0">
                <a:solidFill>
                  <a:prstClr val="black"/>
                </a:solidFill>
              </a:rPr>
              <a:t> в молодому </a:t>
            </a:r>
            <a:r>
              <a:rPr lang="ru-RU" sz="2000" dirty="0" err="1">
                <a:solidFill>
                  <a:prstClr val="black"/>
                </a:solidFill>
              </a:rPr>
              <a:t>віці</a:t>
            </a:r>
            <a:r>
              <a:rPr lang="ru-RU" sz="2000" dirty="0">
                <a:solidFill>
                  <a:prstClr val="black"/>
                </a:solidFill>
              </a:rPr>
              <a:t> і </a:t>
            </a:r>
            <a:r>
              <a:rPr lang="ru-RU" sz="2000" dirty="0" err="1">
                <a:solidFill>
                  <a:prstClr val="black"/>
                </a:solidFill>
              </a:rPr>
              <a:t>має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ті</a:t>
            </a:r>
            <a:r>
              <a:rPr lang="ru-RU" sz="2000" dirty="0">
                <a:solidFill>
                  <a:prstClr val="black"/>
                </a:solidFill>
              </a:rPr>
              <a:t> ж </a:t>
            </a:r>
            <a:r>
              <a:rPr lang="ru-RU" sz="2000" dirty="0" err="1">
                <a:solidFill>
                  <a:prstClr val="black"/>
                </a:solidFill>
              </a:rPr>
              <a:t>симптоми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що</a:t>
            </a:r>
            <a:r>
              <a:rPr lang="ru-RU" sz="2000" dirty="0">
                <a:solidFill>
                  <a:prstClr val="black"/>
                </a:solidFill>
              </a:rPr>
              <a:t> й проста і </a:t>
            </a:r>
            <a:r>
              <a:rPr lang="ru-RU" sz="2000" dirty="0" err="1">
                <a:solidFill>
                  <a:prstClr val="black"/>
                </a:solidFill>
              </a:rPr>
              <a:t>гебефренічна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форми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82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Ехолалія</a:t>
            </a:r>
            <a:r>
              <a:rPr lang="ru-RU" sz="2000" dirty="0"/>
              <a:t> (</a:t>
            </a:r>
            <a:r>
              <a:rPr lang="ru-RU" sz="2000" dirty="0" err="1"/>
              <a:t>грец</a:t>
            </a:r>
            <a:r>
              <a:rPr lang="ru-RU" sz="2000" dirty="0"/>
              <a:t>. </a:t>
            </a:r>
            <a:r>
              <a:rPr lang="en-US" sz="2000" dirty="0"/>
              <a:t>echo — </a:t>
            </a:r>
            <a:r>
              <a:rPr lang="ru-RU" sz="2000" dirty="0" err="1"/>
              <a:t>відображення</a:t>
            </a:r>
            <a:r>
              <a:rPr lang="ru-RU" sz="2000" dirty="0"/>
              <a:t>, </a:t>
            </a:r>
            <a:r>
              <a:rPr lang="ru-RU" sz="2000" dirty="0" err="1"/>
              <a:t>відлуння</a:t>
            </a:r>
            <a:r>
              <a:rPr lang="ru-RU" sz="2000" dirty="0"/>
              <a:t> звуку і </a:t>
            </a:r>
            <a:r>
              <a:rPr lang="en-US" sz="2000" dirty="0" err="1"/>
              <a:t>lalia</a:t>
            </a:r>
            <a:r>
              <a:rPr lang="en-US" sz="2000" dirty="0"/>
              <a:t> — </a:t>
            </a:r>
            <a:r>
              <a:rPr lang="ru-RU" sz="2000" dirty="0" err="1"/>
              <a:t>мова</a:t>
            </a:r>
            <a:r>
              <a:rPr lang="ru-RU" sz="2000" dirty="0"/>
              <a:t>) — </a:t>
            </a:r>
            <a:r>
              <a:rPr lang="ru-RU" sz="2000" dirty="0" err="1"/>
              <a:t>повторювання</a:t>
            </a:r>
            <a:r>
              <a:rPr lang="ru-RU" sz="2000" dirty="0"/>
              <a:t> </a:t>
            </a:r>
            <a:r>
              <a:rPr lang="ru-RU" sz="2000" dirty="0" err="1"/>
              <a:t>почутих</a:t>
            </a:r>
            <a:r>
              <a:rPr lang="ru-RU" sz="2000" dirty="0"/>
              <a:t> чужих </a:t>
            </a:r>
            <a:r>
              <a:rPr lang="ru-RU" sz="2000" dirty="0" err="1"/>
              <a:t>слів</a:t>
            </a:r>
            <a:r>
              <a:rPr lang="ru-RU" sz="2000" dirty="0"/>
              <a:t>, в тому </a:t>
            </a:r>
            <a:r>
              <a:rPr lang="ru-RU" sz="2000" dirty="0" err="1"/>
              <a:t>числі</a:t>
            </a:r>
            <a:r>
              <a:rPr lang="ru-RU" sz="2000" dirty="0"/>
              <a:t>, </a:t>
            </a:r>
            <a:r>
              <a:rPr lang="ru-RU" sz="2000" dirty="0" err="1"/>
              <a:t>звернених</a:t>
            </a:r>
            <a:r>
              <a:rPr lang="ru-RU" sz="2000" dirty="0"/>
              <a:t> </a:t>
            </a:r>
            <a:r>
              <a:rPr lang="ru-RU" sz="2000" dirty="0" err="1"/>
              <a:t>безпосередньо</a:t>
            </a:r>
            <a:r>
              <a:rPr lang="ru-RU" sz="2000" dirty="0"/>
              <a:t> до хворого.</a:t>
            </a:r>
          </a:p>
          <a:p>
            <a:endParaRPr lang="ru-RU" sz="2000" dirty="0"/>
          </a:p>
          <a:p>
            <a:r>
              <a:rPr lang="ru-RU" sz="2000" dirty="0" err="1"/>
              <a:t>Ехопраксія</a:t>
            </a:r>
            <a:r>
              <a:rPr lang="ru-RU" sz="2000" dirty="0"/>
              <a:t> (</a:t>
            </a:r>
            <a:r>
              <a:rPr lang="ru-RU" sz="2000" dirty="0" err="1"/>
              <a:t>грец</a:t>
            </a:r>
            <a:r>
              <a:rPr lang="ru-RU" sz="2000" dirty="0"/>
              <a:t>. </a:t>
            </a:r>
            <a:r>
              <a:rPr lang="en-US" sz="2000" dirty="0"/>
              <a:t>echo — </a:t>
            </a:r>
            <a:r>
              <a:rPr lang="ru-RU" sz="2000" dirty="0" err="1"/>
              <a:t>відображення</a:t>
            </a:r>
            <a:r>
              <a:rPr lang="ru-RU" sz="2000" dirty="0"/>
              <a:t>, </a:t>
            </a:r>
            <a:r>
              <a:rPr lang="ru-RU" sz="2000" dirty="0" err="1"/>
              <a:t>відлуння</a:t>
            </a:r>
            <a:r>
              <a:rPr lang="ru-RU" sz="2000" dirty="0"/>
              <a:t> звуку і </a:t>
            </a:r>
            <a:r>
              <a:rPr lang="en-US" sz="2000" dirty="0" err="1"/>
              <a:t>praxia</a:t>
            </a:r>
            <a:r>
              <a:rPr lang="en-US" sz="2000" dirty="0"/>
              <a:t> — </a:t>
            </a:r>
            <a:r>
              <a:rPr lang="ru-RU" sz="2000" dirty="0" err="1"/>
              <a:t>дія</a:t>
            </a:r>
            <a:r>
              <a:rPr lang="ru-RU" sz="2000" dirty="0"/>
              <a:t>) — </a:t>
            </a:r>
            <a:r>
              <a:rPr lang="ru-RU" sz="2000" dirty="0" err="1"/>
              <a:t>повторення</a:t>
            </a:r>
            <a:r>
              <a:rPr lang="ru-RU" sz="2000" dirty="0"/>
              <a:t> </a:t>
            </a:r>
            <a:r>
              <a:rPr lang="ru-RU" sz="2000" dirty="0" err="1"/>
              <a:t>побачених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r>
              <a:rPr lang="ru-RU" sz="2000" dirty="0"/>
              <a:t>, </a:t>
            </a:r>
            <a:r>
              <a:rPr lang="ru-RU" sz="2000" dirty="0" err="1"/>
              <a:t>рухів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людей.</a:t>
            </a:r>
          </a:p>
          <a:p>
            <a:endParaRPr lang="ru-RU" sz="2000" dirty="0"/>
          </a:p>
          <a:p>
            <a:r>
              <a:rPr lang="ru-RU" sz="2000" dirty="0" err="1"/>
              <a:t>Негативізм</a:t>
            </a:r>
            <a:r>
              <a:rPr lang="ru-RU" sz="2000" dirty="0"/>
              <a:t> (лат. </a:t>
            </a:r>
            <a:r>
              <a:rPr lang="en-US" sz="2000" dirty="0"/>
              <a:t>negation — </a:t>
            </a:r>
            <a:r>
              <a:rPr lang="ru-RU" sz="2000" dirty="0" err="1"/>
              <a:t>заперечення</a:t>
            </a:r>
            <a:r>
              <a:rPr lang="ru-RU" sz="2000" dirty="0"/>
              <a:t>) — </a:t>
            </a:r>
            <a:r>
              <a:rPr lang="ru-RU" sz="2000" dirty="0" err="1"/>
              <a:t>хворий</a:t>
            </a:r>
            <a:r>
              <a:rPr lang="ru-RU" sz="2000" dirty="0"/>
              <a:t> </a:t>
            </a:r>
            <a:r>
              <a:rPr lang="ru-RU" sz="2000" dirty="0" err="1"/>
              <a:t>робить</a:t>
            </a:r>
            <a:r>
              <a:rPr lang="ru-RU" sz="2000" dirty="0"/>
              <a:t> </a:t>
            </a:r>
            <a:r>
              <a:rPr lang="ru-RU" sz="2000" dirty="0" err="1"/>
              <a:t>протилежне</a:t>
            </a:r>
            <a:r>
              <a:rPr lang="ru-RU" sz="2000" dirty="0"/>
              <a:t> тому, </a:t>
            </a:r>
            <a:r>
              <a:rPr lang="ru-RU" sz="2000" dirty="0" err="1"/>
              <a:t>чого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вимагають</a:t>
            </a:r>
            <a:r>
              <a:rPr lang="ru-RU" sz="2000" dirty="0"/>
              <a:t>, про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просять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 err="1"/>
              <a:t>Амбівалентність</a:t>
            </a:r>
            <a:r>
              <a:rPr lang="ru-RU" sz="2000" dirty="0"/>
              <a:t> (</a:t>
            </a:r>
            <a:r>
              <a:rPr lang="ru-RU" sz="2000" dirty="0" err="1"/>
              <a:t>грец</a:t>
            </a:r>
            <a:r>
              <a:rPr lang="ru-RU" sz="2000" dirty="0"/>
              <a:t>. </a:t>
            </a:r>
            <a:r>
              <a:rPr lang="en-US" sz="2000" dirty="0" err="1"/>
              <a:t>amphi</a:t>
            </a:r>
            <a:r>
              <a:rPr lang="en-US" sz="2000" dirty="0"/>
              <a:t> — </a:t>
            </a:r>
            <a:r>
              <a:rPr lang="ru-RU" sz="2000" dirty="0" err="1"/>
              <a:t>подвійність</a:t>
            </a:r>
            <a:r>
              <a:rPr lang="ru-RU" sz="2000" dirty="0"/>
              <a:t> і лат. </a:t>
            </a:r>
            <a:r>
              <a:rPr lang="en-US" sz="2000" dirty="0"/>
              <a:t>valentine — </a:t>
            </a:r>
            <a:r>
              <a:rPr lang="ru-RU" sz="2000" dirty="0"/>
              <a:t>сила) — </a:t>
            </a:r>
            <a:r>
              <a:rPr lang="ru-RU" sz="2000" dirty="0" err="1"/>
              <a:t>ставляться</a:t>
            </a:r>
            <a:r>
              <a:rPr lang="ru-RU" sz="2000" dirty="0"/>
              <a:t> до </a:t>
            </a:r>
            <a:r>
              <a:rPr lang="ru-RU" sz="2000" dirty="0" err="1"/>
              <a:t>когось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до </a:t>
            </a:r>
            <a:r>
              <a:rPr lang="ru-RU" sz="2000" dirty="0" err="1"/>
              <a:t>чогось</a:t>
            </a:r>
            <a:r>
              <a:rPr lang="ru-RU" sz="2000" dirty="0"/>
              <a:t> </a:t>
            </a:r>
            <a:r>
              <a:rPr lang="ru-RU" sz="2000" dirty="0" err="1"/>
              <a:t>одночасно</a:t>
            </a:r>
            <a:r>
              <a:rPr lang="ru-RU" sz="2000" dirty="0"/>
              <a:t> позитивно і негативно, з </a:t>
            </a:r>
            <a:r>
              <a:rPr lang="ru-RU" sz="2000" dirty="0" err="1"/>
              <a:t>симпатією</a:t>
            </a:r>
            <a:r>
              <a:rPr lang="ru-RU" sz="2000" dirty="0"/>
              <a:t> і </a:t>
            </a:r>
            <a:r>
              <a:rPr lang="ru-RU" sz="2000" dirty="0" err="1"/>
              <a:t>антипатією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 err="1"/>
              <a:t>Мутизм</a:t>
            </a:r>
            <a:r>
              <a:rPr lang="ru-RU" sz="2000" dirty="0"/>
              <a:t> (лат. </a:t>
            </a:r>
            <a:r>
              <a:rPr lang="en-US" sz="2000" dirty="0" err="1"/>
              <a:t>mutus</a:t>
            </a:r>
            <a:r>
              <a:rPr lang="en-US" sz="2000" dirty="0"/>
              <a:t> — </a:t>
            </a:r>
            <a:r>
              <a:rPr lang="ru-RU" sz="2000" dirty="0" err="1"/>
              <a:t>німий</a:t>
            </a:r>
            <a:r>
              <a:rPr lang="ru-RU" sz="2000" dirty="0"/>
              <a:t>, </a:t>
            </a:r>
            <a:r>
              <a:rPr lang="ru-RU" sz="2000" dirty="0" err="1"/>
              <a:t>безголосий</a:t>
            </a:r>
            <a:r>
              <a:rPr lang="ru-RU" sz="2000" dirty="0"/>
              <a:t>) —  стан коли </a:t>
            </a:r>
            <a:r>
              <a:rPr lang="ru-RU" sz="2000" dirty="0" err="1"/>
              <a:t>пацієнт</a:t>
            </a:r>
            <a:r>
              <a:rPr lang="ru-RU" sz="2000" dirty="0"/>
              <a:t> не </a:t>
            </a:r>
            <a:r>
              <a:rPr lang="ru-RU" sz="2000" dirty="0" err="1"/>
              <a:t>відповідає</a:t>
            </a:r>
            <a:r>
              <a:rPr lang="ru-RU" sz="2000" dirty="0"/>
              <a:t> на </a:t>
            </a:r>
            <a:r>
              <a:rPr lang="ru-RU" sz="2000" dirty="0" err="1"/>
              <a:t>запитання</a:t>
            </a:r>
            <a:r>
              <a:rPr lang="ru-RU" sz="2000" dirty="0"/>
              <a:t> і </a:t>
            </a:r>
            <a:r>
              <a:rPr lang="ru-RU" sz="2000" dirty="0" err="1"/>
              <a:t>навіть</a:t>
            </a:r>
            <a:r>
              <a:rPr lang="ru-RU" sz="2000" dirty="0"/>
              <a:t> знаками не </a:t>
            </a:r>
            <a:r>
              <a:rPr lang="ru-RU" sz="2000" dirty="0" err="1"/>
              <a:t>дає</a:t>
            </a:r>
            <a:r>
              <a:rPr lang="ru-RU" sz="2000" dirty="0"/>
              <a:t> </a:t>
            </a:r>
            <a:r>
              <a:rPr lang="ru-RU" sz="2000" dirty="0" err="1"/>
              <a:t>зрозуміти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згоден</a:t>
            </a:r>
            <a:r>
              <a:rPr lang="ru-RU" sz="2000" dirty="0"/>
              <a:t> </a:t>
            </a:r>
            <a:r>
              <a:rPr lang="ru-RU" sz="2000" dirty="0" err="1"/>
              <a:t>вступити</a:t>
            </a:r>
            <a:r>
              <a:rPr lang="ru-RU" sz="2000" dirty="0"/>
              <a:t> в контакт з </a:t>
            </a:r>
            <a:r>
              <a:rPr lang="ru-RU" sz="2000" dirty="0" err="1"/>
              <a:t>оточуючими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06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288" y="836712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2000" dirty="0" err="1"/>
              <a:t>Починається</a:t>
            </a:r>
            <a:r>
              <a:rPr lang="ru-RU" sz="2000" dirty="0"/>
              <a:t> в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зрілому</a:t>
            </a:r>
            <a:r>
              <a:rPr lang="ru-RU" sz="2000" dirty="0"/>
              <a:t> </a:t>
            </a:r>
            <a:r>
              <a:rPr lang="ru-RU" sz="2000" dirty="0" err="1"/>
              <a:t>віці</a:t>
            </a:r>
            <a:r>
              <a:rPr lang="ru-RU" sz="2000" dirty="0"/>
              <a:t>, </a:t>
            </a:r>
            <a:r>
              <a:rPr lang="ru-RU" sz="2000" dirty="0" err="1"/>
              <a:t>порівняно</a:t>
            </a:r>
            <a:r>
              <a:rPr lang="ru-RU" sz="2000" dirty="0"/>
              <a:t> з </a:t>
            </a:r>
            <a:r>
              <a:rPr lang="ru-RU" sz="2000" dirty="0" err="1"/>
              <a:t>іншими</a:t>
            </a:r>
            <a:r>
              <a:rPr lang="ru-RU" sz="2000" dirty="0"/>
              <a:t> формами, у </a:t>
            </a:r>
            <a:r>
              <a:rPr lang="ru-RU" sz="2000" dirty="0" err="1"/>
              <a:t>віці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30-40 роками. </a:t>
            </a:r>
            <a:r>
              <a:rPr lang="ru-RU" sz="2000" dirty="0" err="1"/>
              <a:t>Хворим</a:t>
            </a:r>
            <a:r>
              <a:rPr lang="ru-RU" sz="2000" dirty="0"/>
              <a:t> на </a:t>
            </a:r>
            <a:r>
              <a:rPr lang="ru-RU" sz="2000" dirty="0" err="1"/>
              <a:t>цю</a:t>
            </a:r>
            <a:r>
              <a:rPr lang="ru-RU" sz="2000" dirty="0"/>
              <a:t> форму </a:t>
            </a:r>
            <a:r>
              <a:rPr lang="ru-RU" sz="2000" dirty="0" err="1"/>
              <a:t>шизофренії</a:t>
            </a:r>
            <a:r>
              <a:rPr lang="ru-RU" sz="2000" dirty="0"/>
              <a:t> </a:t>
            </a:r>
            <a:r>
              <a:rPr lang="ru-RU" sz="2000" dirty="0" err="1"/>
              <a:t>притаманні</a:t>
            </a:r>
            <a:r>
              <a:rPr lang="ru-RU" sz="2000" dirty="0"/>
              <a:t> </a:t>
            </a:r>
            <a:r>
              <a:rPr lang="ru-RU" sz="2000" dirty="0" err="1"/>
              <a:t>специфічні</a:t>
            </a:r>
            <a:r>
              <a:rPr lang="ru-RU" sz="2000" dirty="0"/>
              <a:t> </a:t>
            </a:r>
            <a:r>
              <a:rPr lang="ru-RU" sz="2000" dirty="0" err="1"/>
              <a:t>деформації</a:t>
            </a:r>
            <a:r>
              <a:rPr lang="ru-RU" sz="2000" dirty="0"/>
              <a:t> </a:t>
            </a:r>
            <a:r>
              <a:rPr lang="ru-RU" sz="2000" dirty="0" err="1"/>
              <a:t>мислення</a:t>
            </a:r>
            <a:r>
              <a:rPr lang="ru-RU" sz="2000" dirty="0"/>
              <a:t> і </a:t>
            </a:r>
            <a:r>
              <a:rPr lang="ru-RU" sz="2000" dirty="0" err="1"/>
              <a:t>ставлення</a:t>
            </a:r>
            <a:r>
              <a:rPr lang="ru-RU" sz="2000" dirty="0"/>
              <a:t> до </a:t>
            </a:r>
            <a:r>
              <a:rPr lang="ru-RU" sz="2000" dirty="0" err="1"/>
              <a:t>світу</a:t>
            </a:r>
            <a:r>
              <a:rPr lang="ru-RU" sz="2000" dirty="0"/>
              <a:t> та до себе, </a:t>
            </a:r>
            <a:r>
              <a:rPr lang="ru-RU" sz="2000" dirty="0" err="1"/>
              <a:t>згідно</a:t>
            </a:r>
            <a:r>
              <a:rPr lang="ru-RU" sz="2000" dirty="0"/>
              <a:t> з </a:t>
            </a:r>
            <a:r>
              <a:rPr lang="ru-RU" sz="2000" dirty="0" err="1"/>
              <a:t>якими</a:t>
            </a:r>
            <a:r>
              <a:rPr lang="ru-RU" sz="2000" dirty="0"/>
              <a:t>, </a:t>
            </a:r>
            <a:r>
              <a:rPr lang="ru-RU" sz="2000" dirty="0" err="1"/>
              <a:t>головним</a:t>
            </a:r>
            <a:r>
              <a:rPr lang="ru-RU" sz="2000" dirty="0"/>
              <a:t>, </a:t>
            </a:r>
            <a:r>
              <a:rPr lang="ru-RU" sz="2000" dirty="0" err="1"/>
              <a:t>визначальним</a:t>
            </a:r>
            <a:r>
              <a:rPr lang="ru-RU" sz="2000" dirty="0"/>
              <a:t> у </a:t>
            </a:r>
            <a:r>
              <a:rPr lang="ru-RU" sz="2000" dirty="0" err="1"/>
              <a:t>житті</a:t>
            </a:r>
            <a:r>
              <a:rPr lang="ru-RU" sz="2000" dirty="0"/>
              <a:t> є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ідеї</a:t>
            </a:r>
            <a:r>
              <a:rPr lang="ru-RU" sz="2000" dirty="0"/>
              <a:t>, думки, </a:t>
            </a:r>
            <a:r>
              <a:rPr lang="ru-RU" sz="2000" dirty="0" err="1"/>
              <a:t>судження</a:t>
            </a:r>
            <a:r>
              <a:rPr lang="ru-RU" sz="2000" dirty="0"/>
              <a:t>, </a:t>
            </a:r>
            <a:r>
              <a:rPr lang="ru-RU" sz="2000" dirty="0" err="1"/>
              <a:t>оцінки</a:t>
            </a:r>
            <a:r>
              <a:rPr lang="ru-RU" sz="2000" dirty="0"/>
              <a:t>, ними самими </a:t>
            </a:r>
            <a:r>
              <a:rPr lang="ru-RU" sz="2000" dirty="0" err="1"/>
              <a:t>придумані</a:t>
            </a:r>
            <a:r>
              <a:rPr lang="ru-RU" sz="2000" dirty="0"/>
              <a:t> </a:t>
            </a:r>
            <a:r>
              <a:rPr lang="ru-RU" sz="2000" dirty="0" err="1"/>
              <a:t>закони</a:t>
            </a:r>
            <a:r>
              <a:rPr lang="ru-RU" sz="2000" dirty="0"/>
              <a:t>, </a:t>
            </a:r>
            <a:r>
              <a:rPr lang="ru-RU" sz="2000" dirty="0" err="1"/>
              <a:t>котрі</a:t>
            </a:r>
            <a:r>
              <a:rPr lang="ru-RU" sz="2000" dirty="0"/>
              <a:t> </a:t>
            </a:r>
            <a:r>
              <a:rPr lang="ru-RU" sz="2000" dirty="0" err="1"/>
              <a:t>психіатри</a:t>
            </a:r>
            <a:r>
              <a:rPr lang="ru-RU" sz="2000" dirty="0"/>
              <a:t> </a:t>
            </a:r>
            <a:r>
              <a:rPr lang="ru-RU" sz="2000" dirty="0" err="1"/>
              <a:t>називають</a:t>
            </a:r>
            <a:r>
              <a:rPr lang="ru-RU" sz="2000" dirty="0"/>
              <a:t> </a:t>
            </a:r>
            <a:r>
              <a:rPr lang="ru-RU" sz="2000" dirty="0" err="1"/>
              <a:t>надцінними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ідеями-фікс</a:t>
            </a:r>
            <a:r>
              <a:rPr lang="ru-RU" sz="2000" dirty="0"/>
              <a:t>. </a:t>
            </a:r>
            <a:r>
              <a:rPr lang="ru-RU" sz="2000" dirty="0" err="1"/>
              <a:t>Оточуючий</a:t>
            </a:r>
            <a:r>
              <a:rPr lang="ru-RU" sz="2000" dirty="0"/>
              <a:t> </a:t>
            </a:r>
            <a:r>
              <a:rPr lang="ru-RU" sz="2000" dirty="0" err="1"/>
              <a:t>світ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відповідати</a:t>
            </a:r>
            <a:r>
              <a:rPr lang="ru-RU" sz="2000" dirty="0"/>
              <a:t> </a:t>
            </a:r>
            <a:r>
              <a:rPr lang="ru-RU" sz="2000" dirty="0" err="1"/>
              <a:t>цим</a:t>
            </a:r>
            <a:r>
              <a:rPr lang="ru-RU" sz="2000" dirty="0"/>
              <a:t> продуктам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внутрішнього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. Вони </a:t>
            </a:r>
            <a:r>
              <a:rPr lang="ru-RU" sz="2000" dirty="0" err="1"/>
              <a:t>непохитно</a:t>
            </a:r>
            <a:r>
              <a:rPr lang="ru-RU" sz="2000" dirty="0"/>
              <a:t> </a:t>
            </a:r>
            <a:r>
              <a:rPr lang="ru-RU" sz="2000" dirty="0" err="1"/>
              <a:t>впевнені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усіма</a:t>
            </a:r>
            <a:r>
              <a:rPr lang="ru-RU" sz="2000" dirty="0"/>
              <a:t> </a:t>
            </a:r>
            <a:r>
              <a:rPr lang="ru-RU" sz="2000" dirty="0" err="1"/>
              <a:t>можливими</a:t>
            </a:r>
            <a:r>
              <a:rPr lang="ru-RU" sz="2000" dirty="0"/>
              <a:t> </a:t>
            </a:r>
            <a:r>
              <a:rPr lang="ru-RU" sz="2000" dirty="0" err="1"/>
              <a:t>засобами</a:t>
            </a:r>
            <a:r>
              <a:rPr lang="ru-RU" sz="2000" dirty="0"/>
              <a:t>, не </a:t>
            </a:r>
            <a:r>
              <a:rPr lang="ru-RU" sz="2000" dirty="0" err="1"/>
              <a:t>зважаючи</a:t>
            </a:r>
            <a:r>
              <a:rPr lang="ru-RU" sz="2000" dirty="0"/>
              <a:t> </a:t>
            </a:r>
            <a:r>
              <a:rPr lang="ru-RU" sz="2000" dirty="0" err="1"/>
              <a:t>ні</a:t>
            </a:r>
            <a:r>
              <a:rPr lang="ru-RU" sz="2000" dirty="0"/>
              <a:t> на </a:t>
            </a:r>
            <a:r>
              <a:rPr lang="ru-RU" sz="2000" dirty="0" err="1"/>
              <a:t>що</a:t>
            </a:r>
            <a:r>
              <a:rPr lang="ru-RU" sz="2000" dirty="0"/>
              <a:t>, </a:t>
            </a:r>
            <a:r>
              <a:rPr lang="ru-RU" sz="2000" dirty="0" err="1"/>
              <a:t>світ</a:t>
            </a:r>
            <a:r>
              <a:rPr lang="ru-RU" sz="2000" dirty="0"/>
              <a:t>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змінювати</a:t>
            </a:r>
            <a:r>
              <a:rPr lang="ru-RU" sz="2000" dirty="0"/>
              <a:t> у </a:t>
            </a:r>
            <a:r>
              <a:rPr lang="ru-RU" sz="2000" dirty="0" err="1"/>
              <a:t>відповідності</a:t>
            </a:r>
            <a:r>
              <a:rPr lang="ru-RU" sz="2000" dirty="0"/>
              <a:t> до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розуміння</a:t>
            </a:r>
            <a:r>
              <a:rPr lang="ru-RU" sz="2000" dirty="0"/>
              <a:t>, а все,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виходить</a:t>
            </a:r>
            <a:r>
              <a:rPr lang="ru-RU" sz="2000" dirty="0"/>
              <a:t> за </a:t>
            </a:r>
            <a:r>
              <a:rPr lang="ru-RU" sz="2000" dirty="0" err="1"/>
              <a:t>межі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розуміння</a:t>
            </a:r>
            <a:r>
              <a:rPr lang="ru-RU" sz="2000" dirty="0"/>
              <a:t> та </a:t>
            </a:r>
            <a:r>
              <a:rPr lang="ru-RU" sz="2000" dirty="0" err="1"/>
              <a:t>уявлення</a:t>
            </a:r>
            <a:r>
              <a:rPr lang="ru-RU" sz="2000" dirty="0"/>
              <a:t>, не </a:t>
            </a:r>
            <a:r>
              <a:rPr lang="ru-RU" sz="2000" dirty="0" err="1"/>
              <a:t>має</a:t>
            </a:r>
            <a:r>
              <a:rPr lang="ru-RU" sz="2000" dirty="0"/>
              <a:t> права на </a:t>
            </a:r>
            <a:r>
              <a:rPr lang="ru-RU" sz="2000" dirty="0" err="1"/>
              <a:t>існування</a:t>
            </a:r>
            <a:r>
              <a:rPr lang="ru-RU" sz="2000" dirty="0"/>
              <a:t> і </a:t>
            </a:r>
            <a:r>
              <a:rPr lang="ru-RU" sz="2000" dirty="0" err="1"/>
              <a:t>мусить</a:t>
            </a:r>
            <a:r>
              <a:rPr lang="ru-RU" sz="2000" dirty="0"/>
              <a:t> бути </a:t>
            </a:r>
            <a:r>
              <a:rPr lang="ru-RU" sz="2000" dirty="0" err="1"/>
              <a:t>знищеним</a:t>
            </a:r>
            <a:r>
              <a:rPr lang="ru-RU" sz="2000" dirty="0"/>
              <a:t>. На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тлі</a:t>
            </a:r>
            <a:r>
              <a:rPr lang="ru-RU" sz="2000" dirty="0"/>
              <a:t> </a:t>
            </a:r>
            <a:r>
              <a:rPr lang="ru-RU" sz="2000" dirty="0" err="1"/>
              <a:t>цілком</a:t>
            </a:r>
            <a:r>
              <a:rPr lang="ru-RU" sz="2000" dirty="0"/>
              <a:t> </a:t>
            </a:r>
            <a:r>
              <a:rPr lang="ru-RU" sz="2000" dirty="0" err="1"/>
              <a:t>закономірно</a:t>
            </a:r>
            <a:r>
              <a:rPr lang="ru-RU" sz="2000" dirty="0"/>
              <a:t> </a:t>
            </a:r>
            <a:r>
              <a:rPr lang="ru-RU" sz="2000" dirty="0" err="1"/>
              <a:t>розвиваються</a:t>
            </a:r>
            <a:r>
              <a:rPr lang="ru-RU" sz="2000" dirty="0"/>
              <a:t> </a:t>
            </a:r>
            <a:r>
              <a:rPr lang="ru-RU" sz="2000" dirty="0" err="1"/>
              <a:t>манії</a:t>
            </a:r>
            <a:r>
              <a:rPr lang="ru-RU" sz="2000" dirty="0"/>
              <a:t> </a:t>
            </a:r>
            <a:r>
              <a:rPr lang="ru-RU" sz="2000" dirty="0" err="1"/>
              <a:t>величі</a:t>
            </a:r>
            <a:r>
              <a:rPr lang="ru-RU" sz="2000" dirty="0"/>
              <a:t> та </a:t>
            </a:r>
            <a:r>
              <a:rPr lang="ru-RU" sz="2000" dirty="0" err="1"/>
              <a:t>переслідування</a:t>
            </a:r>
            <a:r>
              <a:rPr lang="ru-RU" sz="2000" dirty="0"/>
              <a:t>. </a:t>
            </a:r>
            <a:r>
              <a:rPr lang="ru-RU" sz="2000" dirty="0" err="1"/>
              <a:t>Справді</a:t>
            </a:r>
            <a:r>
              <a:rPr lang="ru-RU" sz="2000" dirty="0"/>
              <a:t>, з </a:t>
            </a:r>
            <a:r>
              <a:rPr lang="ru-RU" sz="2000" dirty="0" err="1"/>
              <a:t>позиції</a:t>
            </a:r>
            <a:r>
              <a:rPr lang="ru-RU" sz="2000" dirty="0"/>
              <a:t> </a:t>
            </a:r>
            <a:r>
              <a:rPr lang="ru-RU" sz="2000" dirty="0" err="1"/>
              <a:t>параноїка</a:t>
            </a:r>
            <a:r>
              <a:rPr lang="ru-RU" sz="2000" dirty="0"/>
              <a:t>, </a:t>
            </a:r>
            <a:r>
              <a:rPr lang="ru-RU" sz="2000" dirty="0" err="1"/>
              <a:t>він</a:t>
            </a:r>
            <a:r>
              <a:rPr lang="ru-RU" sz="2000" dirty="0"/>
              <a:t>, як автор і </a:t>
            </a:r>
            <a:r>
              <a:rPr lang="ru-RU" sz="2000" dirty="0" err="1"/>
              <a:t>носій</a:t>
            </a:r>
            <a:r>
              <a:rPr lang="ru-RU" sz="2000" dirty="0"/>
              <a:t> </a:t>
            </a:r>
            <a:r>
              <a:rPr lang="ru-RU" sz="2000" dirty="0" err="1"/>
              <a:t>надцінної</a:t>
            </a:r>
            <a:r>
              <a:rPr lang="ru-RU" sz="2000" dirty="0"/>
              <a:t> </a:t>
            </a:r>
            <a:r>
              <a:rPr lang="ru-RU" sz="2000" dirty="0" err="1"/>
              <a:t>ідеї</a:t>
            </a:r>
            <a:r>
              <a:rPr lang="ru-RU" sz="2000" dirty="0"/>
              <a:t>, є </a:t>
            </a:r>
            <a:r>
              <a:rPr lang="ru-RU" sz="2000" dirty="0" err="1"/>
              <a:t>величною</a:t>
            </a:r>
            <a:r>
              <a:rPr lang="ru-RU" sz="2000" dirty="0"/>
              <a:t> </a:t>
            </a:r>
            <a:r>
              <a:rPr lang="ru-RU" sz="2000" dirty="0" err="1"/>
              <a:t>особистістю</a:t>
            </a:r>
            <a:r>
              <a:rPr lang="ru-RU" sz="2000" dirty="0"/>
              <a:t>. На </a:t>
            </a:r>
            <a:r>
              <a:rPr lang="ru-RU" sz="2000" dirty="0" err="1"/>
              <a:t>його</a:t>
            </a:r>
            <a:r>
              <a:rPr lang="ru-RU" sz="2000" dirty="0"/>
              <a:t> думку, в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маса</a:t>
            </a:r>
            <a:r>
              <a:rPr lang="ru-RU" sz="2000" dirty="0"/>
              <a:t> </a:t>
            </a:r>
            <a:r>
              <a:rPr lang="ru-RU" sz="2000" dirty="0" err="1"/>
              <a:t>ворогів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протидіють</a:t>
            </a:r>
            <a:r>
              <a:rPr lang="ru-RU" sz="2000" dirty="0"/>
              <a:t> </a:t>
            </a:r>
            <a:r>
              <a:rPr lang="ru-RU" sz="2000" dirty="0" err="1"/>
              <a:t>утвердженню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надцінної</a:t>
            </a:r>
            <a:r>
              <a:rPr lang="ru-RU" sz="2000" dirty="0"/>
              <a:t> </a:t>
            </a:r>
            <a:r>
              <a:rPr lang="ru-RU" sz="2000" dirty="0" err="1"/>
              <a:t>ідеї</a:t>
            </a:r>
            <a:r>
              <a:rPr lang="ru-RU" sz="20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7817" y="245547"/>
            <a:ext cx="176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err="1">
                <a:solidFill>
                  <a:prstClr val="black"/>
                </a:solidFill>
              </a:rPr>
              <a:t>Параноїдна</a:t>
            </a:r>
            <a:endParaRPr lang="ru-RU" sz="2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 межами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маячних</a:t>
            </a:r>
            <a:r>
              <a:rPr lang="ru-RU" sz="2400" dirty="0"/>
              <a:t> </a:t>
            </a:r>
            <a:r>
              <a:rPr lang="ru-RU" sz="2400" dirty="0" err="1"/>
              <a:t>ідей</a:t>
            </a:r>
            <a:r>
              <a:rPr lang="ru-RU" sz="2400" dirty="0"/>
              <a:t> </a:t>
            </a:r>
            <a:r>
              <a:rPr lang="ru-RU" sz="2400" dirty="0" err="1"/>
              <a:t>параноїки</a:t>
            </a:r>
            <a:r>
              <a:rPr lang="ru-RU" sz="2400" dirty="0"/>
              <a:t>, </a:t>
            </a:r>
            <a:r>
              <a:rPr lang="ru-RU" sz="2400" dirty="0" err="1"/>
              <a:t>здебільшого</a:t>
            </a:r>
            <a:r>
              <a:rPr lang="ru-RU" sz="2400" dirty="0"/>
              <a:t>, </a:t>
            </a:r>
            <a:r>
              <a:rPr lang="ru-RU" sz="2400" dirty="0" err="1"/>
              <a:t>зберігають</a:t>
            </a:r>
            <a:r>
              <a:rPr lang="ru-RU" sz="2400" dirty="0"/>
              <a:t> </a:t>
            </a:r>
            <a:r>
              <a:rPr lang="ru-RU" sz="2400" dirty="0" err="1"/>
              <a:t>цілковито</a:t>
            </a:r>
            <a:r>
              <a:rPr lang="ru-RU" sz="2400" dirty="0"/>
              <a:t> </a:t>
            </a:r>
            <a:r>
              <a:rPr lang="ru-RU" sz="2400" dirty="0" err="1"/>
              <a:t>адекватну</a:t>
            </a:r>
            <a:r>
              <a:rPr lang="ru-RU" sz="2400" dirty="0"/>
              <a:t> </a:t>
            </a:r>
            <a:r>
              <a:rPr lang="ru-RU" sz="2400" dirty="0" err="1"/>
              <a:t>орієнтацію</a:t>
            </a:r>
            <a:r>
              <a:rPr lang="ru-RU" sz="2400" dirty="0"/>
              <a:t> в </a:t>
            </a:r>
            <a:r>
              <a:rPr lang="ru-RU" sz="2400" dirty="0" err="1"/>
              <a:t>оточуючому</a:t>
            </a:r>
            <a:r>
              <a:rPr lang="ru-RU" sz="2400" dirty="0"/>
              <a:t> </a:t>
            </a:r>
            <a:r>
              <a:rPr lang="ru-RU" sz="2400" dirty="0" err="1"/>
              <a:t>світі</a:t>
            </a:r>
            <a:r>
              <a:rPr lang="ru-RU" sz="2400" dirty="0"/>
              <a:t>.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інтелект</a:t>
            </a:r>
            <a:r>
              <a:rPr lang="ru-RU" sz="2400" dirty="0"/>
              <a:t> </a:t>
            </a:r>
            <a:r>
              <a:rPr lang="ru-RU" sz="2400" dirty="0" err="1"/>
              <a:t>взагалі</a:t>
            </a:r>
            <a:r>
              <a:rPr lang="ru-RU" sz="2400" dirty="0"/>
              <a:t> не </a:t>
            </a:r>
            <a:r>
              <a:rPr lang="ru-RU" sz="2400" dirty="0" err="1"/>
              <a:t>страждає</a:t>
            </a:r>
            <a:r>
              <a:rPr lang="ru-RU" sz="2400" dirty="0"/>
              <a:t>, а </a:t>
            </a:r>
            <a:r>
              <a:rPr lang="ru-RU" sz="2400" dirty="0" err="1"/>
              <a:t>пам'ять</a:t>
            </a:r>
            <a:r>
              <a:rPr lang="ru-RU" sz="2400" dirty="0"/>
              <a:t> і </a:t>
            </a:r>
            <a:r>
              <a:rPr lang="ru-RU" sz="2400" dirty="0" err="1"/>
              <a:t>спостережливість</a:t>
            </a:r>
            <a:r>
              <a:rPr lang="ru-RU" sz="2400" dirty="0"/>
              <a:t> вельми </a:t>
            </a:r>
            <a:r>
              <a:rPr lang="ru-RU" sz="2400" dirty="0" err="1"/>
              <a:t>загострюються</a:t>
            </a:r>
            <a:r>
              <a:rPr lang="ru-RU" sz="2400" dirty="0"/>
              <a:t> і </a:t>
            </a:r>
            <a:r>
              <a:rPr lang="ru-RU" sz="2400" dirty="0" err="1"/>
              <a:t>слугують</a:t>
            </a:r>
            <a:r>
              <a:rPr lang="ru-RU" sz="2400" dirty="0"/>
              <a:t> </a:t>
            </a:r>
            <a:r>
              <a:rPr lang="ru-RU" sz="2400" dirty="0" err="1"/>
              <a:t>упереджено-недовірливій</a:t>
            </a:r>
            <a:r>
              <a:rPr lang="ru-RU" sz="2400" dirty="0"/>
              <a:t>, </a:t>
            </a:r>
            <a:r>
              <a:rPr lang="ru-RU" sz="2400" dirty="0" err="1"/>
              <a:t>параноїдно-маячній</a:t>
            </a:r>
            <a:r>
              <a:rPr lang="ru-RU" sz="2400" dirty="0"/>
              <a:t> </a:t>
            </a:r>
            <a:r>
              <a:rPr lang="ru-RU" sz="2400" dirty="0" err="1"/>
              <a:t>інтерпретації</a:t>
            </a:r>
            <a:r>
              <a:rPr lang="ru-RU" sz="2400" dirty="0"/>
              <a:t> </a:t>
            </a:r>
            <a:r>
              <a:rPr lang="ru-RU" sz="2400" dirty="0" err="1"/>
              <a:t>поведінки</a:t>
            </a:r>
            <a:r>
              <a:rPr lang="ru-RU" sz="2400" dirty="0"/>
              <a:t>, </a:t>
            </a:r>
            <a:r>
              <a:rPr lang="ru-RU" sz="2400" dirty="0" err="1"/>
              <a:t>вчинків</a:t>
            </a:r>
            <a:r>
              <a:rPr lang="ru-RU" sz="2400" dirty="0"/>
              <a:t>, </a:t>
            </a:r>
            <a:r>
              <a:rPr lang="ru-RU" sz="2400" dirty="0" err="1"/>
              <a:t>дій</a:t>
            </a:r>
            <a:r>
              <a:rPr lang="ru-RU" sz="2400" dirty="0"/>
              <a:t>, </a:t>
            </a:r>
            <a:r>
              <a:rPr lang="ru-RU" sz="2400" dirty="0" err="1"/>
              <a:t>висловлювань</a:t>
            </a:r>
            <a:r>
              <a:rPr lang="ru-RU" sz="2400" dirty="0"/>
              <a:t>, </a:t>
            </a:r>
            <a:r>
              <a:rPr lang="ru-RU" sz="2400" dirty="0" err="1"/>
              <a:t>міміки</a:t>
            </a:r>
            <a:r>
              <a:rPr lang="ru-RU" sz="2400" dirty="0"/>
              <a:t> </a:t>
            </a:r>
            <a:r>
              <a:rPr lang="ru-RU" sz="2400" dirty="0" err="1"/>
              <a:t>оточуючих</a:t>
            </a:r>
            <a:r>
              <a:rPr lang="ru-RU" sz="2400" dirty="0"/>
              <a:t>, як </a:t>
            </a:r>
            <a:r>
              <a:rPr lang="ru-RU" sz="2400" dirty="0" err="1"/>
              <a:t>ворожих</a:t>
            </a:r>
            <a:r>
              <a:rPr lang="ru-RU" sz="2400" dirty="0"/>
              <a:t>, </a:t>
            </a:r>
            <a:r>
              <a:rPr lang="ru-RU" sz="2400" dirty="0" err="1"/>
              <a:t>небезпечних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них.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74145"/>
            <a:ext cx="414766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7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Хворі</a:t>
            </a:r>
            <a:r>
              <a:rPr lang="ru-RU" sz="2400" dirty="0"/>
              <a:t> на </a:t>
            </a:r>
            <a:r>
              <a:rPr lang="ru-RU" sz="2400" dirty="0" err="1"/>
              <a:t>параноїдну</a:t>
            </a:r>
            <a:r>
              <a:rPr lang="ru-RU" sz="2400" dirty="0"/>
              <a:t> форму </a:t>
            </a:r>
            <a:r>
              <a:rPr lang="ru-RU" sz="2400" dirty="0" err="1"/>
              <a:t>шизофренії</a:t>
            </a:r>
            <a:r>
              <a:rPr lang="ru-RU" sz="2400" dirty="0"/>
              <a:t>, за </a:t>
            </a:r>
            <a:r>
              <a:rPr lang="ru-RU" sz="2400" dirty="0" err="1"/>
              <a:t>наявності</a:t>
            </a:r>
            <a:r>
              <a:rPr lang="ru-RU" sz="2400" dirty="0"/>
              <a:t> у них </a:t>
            </a:r>
            <a:r>
              <a:rPr lang="ru-RU" sz="2400" dirty="0" err="1"/>
              <a:t>достатньо</a:t>
            </a:r>
            <a:r>
              <a:rPr lang="ru-RU" sz="2400" dirty="0"/>
              <a:t> </a:t>
            </a:r>
            <a:r>
              <a:rPr lang="ru-RU" sz="2400" dirty="0" err="1"/>
              <a:t>високого</a:t>
            </a:r>
            <a:r>
              <a:rPr lang="ru-RU" sz="2400" dirty="0"/>
              <a:t> </a:t>
            </a:r>
            <a:r>
              <a:rPr lang="ru-RU" sz="2400" dirty="0" err="1"/>
              <a:t>інтелекту</a:t>
            </a:r>
            <a:r>
              <a:rPr lang="ru-RU" sz="2400" dirty="0"/>
              <a:t>, </a:t>
            </a:r>
            <a:r>
              <a:rPr lang="ru-RU" sz="2400" dirty="0" err="1"/>
              <a:t>ідеально</a:t>
            </a:r>
            <a:r>
              <a:rPr lang="ru-RU" sz="2400" dirty="0"/>
              <a:t> </a:t>
            </a:r>
            <a:r>
              <a:rPr lang="ru-RU" sz="2400" dirty="0" err="1"/>
              <a:t>підходять</a:t>
            </a:r>
            <a:r>
              <a:rPr lang="ru-RU" sz="2400" dirty="0"/>
              <a:t> на роль </a:t>
            </a:r>
            <a:r>
              <a:rPr lang="ru-RU" sz="2400" dirty="0" err="1"/>
              <a:t>диктаторів</a:t>
            </a:r>
            <a:r>
              <a:rPr lang="ru-RU" sz="2400" dirty="0"/>
              <a:t>. </a:t>
            </a:r>
            <a:r>
              <a:rPr lang="ru-RU" sz="2400" dirty="0" err="1"/>
              <a:t>Їхній</a:t>
            </a:r>
            <a:r>
              <a:rPr lang="ru-RU" sz="2400" dirty="0"/>
              <a:t> фанатизм, </a:t>
            </a:r>
            <a:r>
              <a:rPr lang="ru-RU" sz="2400" dirty="0" err="1"/>
              <a:t>беззастережна</a:t>
            </a:r>
            <a:r>
              <a:rPr lang="ru-RU" sz="2400" dirty="0"/>
              <a:t> </a:t>
            </a:r>
            <a:r>
              <a:rPr lang="ru-RU" sz="2400" dirty="0" err="1"/>
              <a:t>відданість</a:t>
            </a:r>
            <a:r>
              <a:rPr lang="ru-RU" sz="2400" dirty="0"/>
              <a:t> </a:t>
            </a:r>
            <a:r>
              <a:rPr lang="ru-RU" sz="2400" dirty="0" err="1"/>
              <a:t>своїм</a:t>
            </a:r>
            <a:r>
              <a:rPr lang="ru-RU" sz="2400" dirty="0"/>
              <a:t> </a:t>
            </a:r>
            <a:r>
              <a:rPr lang="ru-RU" sz="2400" dirty="0" err="1"/>
              <a:t>ідеям-фікс</a:t>
            </a:r>
            <a:r>
              <a:rPr lang="ru-RU" sz="2400" dirty="0"/>
              <a:t>, </a:t>
            </a:r>
            <a:r>
              <a:rPr lang="ru-RU" sz="2400" dirty="0" err="1"/>
              <a:t>всупереч</a:t>
            </a:r>
            <a:r>
              <a:rPr lang="ru-RU" sz="2400" dirty="0"/>
              <a:t> будь-</a:t>
            </a:r>
            <a:r>
              <a:rPr lang="ru-RU" sz="2400" dirty="0" err="1"/>
              <a:t>яким</a:t>
            </a:r>
            <a:r>
              <a:rPr lang="ru-RU" sz="2400" dirty="0"/>
              <a:t> фактам </a:t>
            </a:r>
            <a:r>
              <a:rPr lang="ru-RU" sz="2400" dirty="0" err="1"/>
              <a:t>реальної</a:t>
            </a:r>
            <a:r>
              <a:rPr lang="ru-RU" sz="2400" dirty="0"/>
              <a:t> </a:t>
            </a:r>
            <a:r>
              <a:rPr lang="ru-RU" sz="2400" dirty="0" err="1"/>
              <a:t>дійсності</a:t>
            </a:r>
            <a:r>
              <a:rPr lang="ru-RU" sz="2400" dirty="0"/>
              <a:t> та </a:t>
            </a:r>
            <a:r>
              <a:rPr lang="ru-RU" sz="2400" dirty="0" err="1"/>
              <a:t>науковим</a:t>
            </a:r>
            <a:r>
              <a:rPr lang="ru-RU" sz="2400" dirty="0"/>
              <a:t> </a:t>
            </a:r>
            <a:r>
              <a:rPr lang="ru-RU" sz="2400" dirty="0" err="1"/>
              <a:t>положенням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спростовують</a:t>
            </a:r>
            <a:r>
              <a:rPr lang="ru-RU" sz="2400" dirty="0"/>
              <a:t>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ідеї</a:t>
            </a:r>
            <a:r>
              <a:rPr lang="ru-RU" sz="2400" dirty="0"/>
              <a:t>, </a:t>
            </a:r>
            <a:r>
              <a:rPr lang="ru-RU" sz="2400" dirty="0" err="1"/>
              <a:t>нещадність</a:t>
            </a:r>
            <a:r>
              <a:rPr lang="ru-RU" sz="2400" dirty="0"/>
              <a:t>, </a:t>
            </a:r>
            <a:r>
              <a:rPr lang="ru-RU" sz="2400" dirty="0" err="1"/>
              <a:t>безмежна</a:t>
            </a:r>
            <a:r>
              <a:rPr lang="ru-RU" sz="2400" dirty="0"/>
              <a:t> </a:t>
            </a:r>
            <a:r>
              <a:rPr lang="ru-RU" sz="2400" dirty="0" err="1"/>
              <a:t>жорстокість</a:t>
            </a:r>
            <a:r>
              <a:rPr lang="ru-RU" sz="2400" dirty="0"/>
              <a:t>, з </a:t>
            </a:r>
            <a:r>
              <a:rPr lang="ru-RU" sz="2400" dirty="0" err="1"/>
              <a:t>якою</a:t>
            </a:r>
            <a:r>
              <a:rPr lang="ru-RU" sz="2400" dirty="0"/>
              <a:t> вони, </a:t>
            </a:r>
            <a:r>
              <a:rPr lang="ru-RU" sz="2400" dirty="0" err="1"/>
              <a:t>якщо</a:t>
            </a:r>
            <a:r>
              <a:rPr lang="ru-RU" sz="2400" dirty="0"/>
              <a:t> є </a:t>
            </a:r>
            <a:r>
              <a:rPr lang="ru-RU" sz="2400" dirty="0" err="1"/>
              <a:t>така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, </a:t>
            </a:r>
            <a:r>
              <a:rPr lang="ru-RU" sz="2400" dirty="0" err="1"/>
              <a:t>знищують</a:t>
            </a:r>
            <a:r>
              <a:rPr lang="ru-RU" sz="2400" dirty="0"/>
              <a:t>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дійсних</a:t>
            </a:r>
            <a:r>
              <a:rPr lang="ru-RU" sz="2400" dirty="0"/>
              <a:t>, а </a:t>
            </a:r>
            <a:r>
              <a:rPr lang="ru-RU" sz="2400" dirty="0" err="1"/>
              <a:t>здебільшого</a:t>
            </a:r>
            <a:r>
              <a:rPr lang="ru-RU" sz="2400" dirty="0"/>
              <a:t> </a:t>
            </a:r>
            <a:r>
              <a:rPr lang="ru-RU" sz="2400" dirty="0" err="1"/>
              <a:t>уявних</a:t>
            </a:r>
            <a:r>
              <a:rPr lang="ru-RU" sz="2400" dirty="0"/>
              <a:t> </a:t>
            </a:r>
            <a:r>
              <a:rPr lang="ru-RU" sz="2400" dirty="0" err="1"/>
              <a:t>ворогів</a:t>
            </a:r>
            <a:r>
              <a:rPr lang="ru-RU" sz="2400" dirty="0"/>
              <a:t>, </a:t>
            </a:r>
            <a:r>
              <a:rPr lang="ru-RU" sz="2400" dirty="0" err="1"/>
              <a:t>сприяють</a:t>
            </a:r>
            <a:r>
              <a:rPr lang="ru-RU" sz="2400" dirty="0"/>
              <a:t> </a:t>
            </a:r>
            <a:r>
              <a:rPr lang="ru-RU" sz="2400" dirty="0" err="1"/>
              <a:t>захопленню</a:t>
            </a:r>
            <a:r>
              <a:rPr lang="ru-RU" sz="2400" dirty="0"/>
              <a:t> та </a:t>
            </a:r>
            <a:r>
              <a:rPr lang="ru-RU" sz="2400" dirty="0" err="1"/>
              <a:t>тривалому</a:t>
            </a:r>
            <a:r>
              <a:rPr lang="ru-RU" sz="2400" dirty="0"/>
              <a:t> </a:t>
            </a:r>
            <a:r>
              <a:rPr lang="ru-RU" sz="2400" dirty="0" err="1"/>
              <a:t>утриманню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9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05342"/>
            <a:ext cx="6534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Свідчать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діагноз</a:t>
            </a:r>
            <a:r>
              <a:rPr lang="ru-RU" sz="2400" dirty="0"/>
              <a:t> </a:t>
            </a:r>
            <a:r>
              <a:rPr lang="ru-RU" sz="2400" dirty="0" err="1"/>
              <a:t>параноїдної</a:t>
            </a:r>
            <a:r>
              <a:rPr lang="ru-RU" sz="2400" dirty="0"/>
              <a:t> </a:t>
            </a:r>
            <a:r>
              <a:rPr lang="ru-RU" sz="2400" dirty="0" err="1"/>
              <a:t>шизофренії</a:t>
            </a:r>
            <a:r>
              <a:rPr lang="ru-RU" sz="2400" dirty="0"/>
              <a:t> </a:t>
            </a:r>
            <a:r>
              <a:rPr lang="ru-RU" sz="2400" dirty="0" err="1"/>
              <a:t>цілком</a:t>
            </a:r>
            <a:r>
              <a:rPr lang="ru-RU" sz="2400" dirty="0"/>
              <a:t> </a:t>
            </a:r>
            <a:r>
              <a:rPr lang="ru-RU" sz="2400" dirty="0" err="1"/>
              <a:t>підпадають</a:t>
            </a:r>
            <a:r>
              <a:rPr lang="ru-RU" sz="2400" dirty="0"/>
              <a:t> </a:t>
            </a:r>
            <a:r>
              <a:rPr lang="ru-RU" sz="2400" dirty="0" err="1"/>
              <a:t>юдейський</a:t>
            </a:r>
            <a:r>
              <a:rPr lang="ru-RU" sz="2400" dirty="0"/>
              <a:t> </a:t>
            </a:r>
            <a:r>
              <a:rPr lang="ru-RU" sz="2400" dirty="0" err="1"/>
              <a:t>цар</a:t>
            </a:r>
            <a:r>
              <a:rPr lang="ru-RU" sz="2400" dirty="0"/>
              <a:t> </a:t>
            </a:r>
            <a:r>
              <a:rPr lang="ru-RU" sz="2400" dirty="0" err="1"/>
              <a:t>Ірод</a:t>
            </a:r>
            <a:r>
              <a:rPr lang="ru-RU" sz="2400" dirty="0"/>
              <a:t>, </a:t>
            </a:r>
            <a:r>
              <a:rPr lang="ru-RU" sz="2400" dirty="0" err="1"/>
              <a:t>римські</a:t>
            </a:r>
            <a:r>
              <a:rPr lang="ru-RU" sz="2400" dirty="0"/>
              <a:t> </a:t>
            </a:r>
            <a:r>
              <a:rPr lang="ru-RU" sz="2400" dirty="0" err="1"/>
              <a:t>імператори</a:t>
            </a:r>
            <a:r>
              <a:rPr lang="ru-RU" sz="2400" dirty="0"/>
              <a:t> </a:t>
            </a:r>
            <a:r>
              <a:rPr lang="ru-RU" sz="2400" dirty="0" err="1"/>
              <a:t>Калігула</a:t>
            </a:r>
            <a:r>
              <a:rPr lang="ru-RU" sz="2400" dirty="0"/>
              <a:t> та Нерон, </a:t>
            </a:r>
            <a:r>
              <a:rPr lang="ru-RU" sz="2400" dirty="0" err="1"/>
              <a:t>московський</a:t>
            </a:r>
            <a:r>
              <a:rPr lang="ru-RU" sz="2400" dirty="0"/>
              <a:t> </a:t>
            </a:r>
            <a:r>
              <a:rPr lang="ru-RU" sz="2400" dirty="0" err="1"/>
              <a:t>цар</a:t>
            </a:r>
            <a:r>
              <a:rPr lang="ru-RU" sz="2400" dirty="0"/>
              <a:t> </a:t>
            </a:r>
            <a:r>
              <a:rPr lang="ru-RU" sz="2400" dirty="0" err="1"/>
              <a:t>Іван</a:t>
            </a:r>
            <a:r>
              <a:rPr lang="ru-RU" sz="2400" dirty="0"/>
              <a:t> </a:t>
            </a:r>
            <a:r>
              <a:rPr lang="ru-RU" sz="2400" dirty="0" err="1"/>
              <a:t>Грозний</a:t>
            </a:r>
            <a:r>
              <a:rPr lang="ru-RU" sz="2400" dirty="0"/>
              <a:t>, </a:t>
            </a:r>
            <a:r>
              <a:rPr lang="ru-RU" sz="2400" dirty="0" err="1"/>
              <a:t>диктатори</a:t>
            </a:r>
            <a:r>
              <a:rPr lang="ru-RU" sz="2400" dirty="0"/>
              <a:t> </a:t>
            </a:r>
            <a:r>
              <a:rPr lang="ru-RU" sz="2400" dirty="0" err="1"/>
              <a:t>Гітлер</a:t>
            </a:r>
            <a:r>
              <a:rPr lang="ru-RU" sz="2400" dirty="0"/>
              <a:t> і </a:t>
            </a:r>
            <a:r>
              <a:rPr lang="ru-RU" sz="2400" dirty="0" err="1" smtClean="0"/>
              <a:t>Сталін.Першим</a:t>
            </a:r>
            <a:r>
              <a:rPr lang="ru-RU" sz="2400" dirty="0" smtClean="0"/>
              <a:t>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діагноз</a:t>
            </a:r>
            <a:r>
              <a:rPr lang="ru-RU" sz="2400" dirty="0"/>
              <a:t> </a:t>
            </a:r>
            <a:r>
              <a:rPr lang="ru-RU" sz="2400" dirty="0" err="1"/>
              <a:t>Сталіну</a:t>
            </a:r>
            <a:r>
              <a:rPr lang="ru-RU" sz="2400" dirty="0"/>
              <a:t> поставив </a:t>
            </a:r>
            <a:r>
              <a:rPr lang="ru-RU" sz="2400" dirty="0" err="1"/>
              <a:t>відомий</a:t>
            </a:r>
            <a:r>
              <a:rPr lang="ru-RU" sz="2400" dirty="0"/>
              <a:t> </a:t>
            </a:r>
            <a:r>
              <a:rPr lang="ru-RU" sz="2400" dirty="0" err="1"/>
              <a:t>російський</a:t>
            </a:r>
            <a:r>
              <a:rPr lang="ru-RU" sz="2400" dirty="0"/>
              <a:t> невропатолог, </a:t>
            </a:r>
            <a:r>
              <a:rPr lang="ru-RU" sz="2400" dirty="0" err="1"/>
              <a:t>психіатр</a:t>
            </a:r>
            <a:r>
              <a:rPr lang="ru-RU" sz="2400" dirty="0"/>
              <a:t> та </a:t>
            </a:r>
            <a:r>
              <a:rPr lang="ru-RU" sz="2400" dirty="0" err="1"/>
              <a:t>нейрофізіолог</a:t>
            </a:r>
            <a:r>
              <a:rPr lang="ru-RU" sz="2400" dirty="0"/>
              <a:t> </a:t>
            </a:r>
            <a:r>
              <a:rPr lang="ru-RU" sz="2400" dirty="0" err="1"/>
              <a:t>Володимир</a:t>
            </a:r>
            <a:r>
              <a:rPr lang="ru-RU" sz="2400" dirty="0"/>
              <a:t> Михайлович </a:t>
            </a:r>
            <a:r>
              <a:rPr lang="ru-RU" sz="2400" dirty="0" err="1"/>
              <a:t>Бєхтєрєв</a:t>
            </a:r>
            <a:r>
              <a:rPr lang="ru-RU" sz="2400" dirty="0"/>
              <a:t>, </a:t>
            </a:r>
            <a:r>
              <a:rPr lang="ru-RU" sz="2400" dirty="0" err="1"/>
              <a:t>необережно</a:t>
            </a:r>
            <a:r>
              <a:rPr lang="ru-RU" sz="2400" dirty="0"/>
              <a:t> сказав про </a:t>
            </a:r>
            <a:r>
              <a:rPr lang="ru-RU" sz="2400" dirty="0" err="1"/>
              <a:t>нього</a:t>
            </a:r>
            <a:r>
              <a:rPr lang="ru-RU" sz="2400" dirty="0"/>
              <a:t> </a:t>
            </a:r>
            <a:r>
              <a:rPr lang="ru-RU" sz="2400" dirty="0" err="1"/>
              <a:t>вголос</a:t>
            </a:r>
            <a:r>
              <a:rPr lang="ru-RU" sz="2400" dirty="0"/>
              <a:t> у кулуарах </a:t>
            </a:r>
            <a:r>
              <a:rPr lang="ru-RU" sz="2400" dirty="0" err="1"/>
              <a:t>медичного</a:t>
            </a:r>
            <a:r>
              <a:rPr lang="ru-RU" sz="2400" dirty="0"/>
              <a:t> </a:t>
            </a:r>
            <a:r>
              <a:rPr lang="ru-RU" sz="2400" dirty="0" err="1"/>
              <a:t>конгресу</a:t>
            </a:r>
            <a:r>
              <a:rPr lang="ru-RU" sz="2400" dirty="0"/>
              <a:t>, поплатившись за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життям</a:t>
            </a:r>
            <a:r>
              <a:rPr lang="ru-RU" sz="2400" dirty="0"/>
              <a:t>, в першу ж </a:t>
            </a:r>
            <a:r>
              <a:rPr lang="ru-RU" sz="2400" dirty="0" err="1"/>
              <a:t>ніч</a:t>
            </a:r>
            <a:r>
              <a:rPr lang="ru-RU" sz="2400" dirty="0"/>
              <a:t>,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слів</a:t>
            </a:r>
            <a:r>
              <a:rPr lang="ru-RU" sz="2400" dirty="0"/>
              <a:t>. </a:t>
            </a:r>
            <a:r>
              <a:rPr lang="ru-RU" sz="2400" dirty="0" err="1"/>
              <a:t>Цілком</a:t>
            </a:r>
            <a:r>
              <a:rPr lang="ru-RU" sz="2400" dirty="0"/>
              <a:t> здоровий </a:t>
            </a:r>
            <a:r>
              <a:rPr lang="ru-RU" sz="2400" dirty="0" err="1"/>
              <a:t>шістдесятирічний</a:t>
            </a:r>
            <a:r>
              <a:rPr lang="ru-RU" sz="2400" dirty="0"/>
              <a:t> </a:t>
            </a:r>
            <a:r>
              <a:rPr lang="ru-RU" sz="2400" dirty="0" err="1"/>
              <a:t>чоловік</a:t>
            </a:r>
            <a:r>
              <a:rPr lang="ru-RU" sz="2400" dirty="0"/>
              <a:t>, </a:t>
            </a:r>
            <a:r>
              <a:rPr lang="ru-RU" sz="2400" dirty="0" err="1"/>
              <a:t>раптово</a:t>
            </a:r>
            <a:r>
              <a:rPr lang="ru-RU" sz="2400" dirty="0"/>
              <a:t> помер за </a:t>
            </a:r>
            <a:r>
              <a:rPr lang="ru-RU" sz="2400" dirty="0" err="1"/>
              <a:t>загадкових</a:t>
            </a:r>
            <a:r>
              <a:rPr lang="ru-RU" sz="2400" dirty="0"/>
              <a:t> </a:t>
            </a:r>
            <a:r>
              <a:rPr lang="ru-RU" sz="2400" dirty="0" err="1"/>
              <a:t>обставин</a:t>
            </a:r>
            <a:r>
              <a:rPr lang="ru-RU" sz="2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3629" y="281930"/>
            <a:ext cx="2350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prstClr val="black"/>
                </a:solidFill>
              </a:rPr>
              <a:t>Історичні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факти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744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6606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r>
              <a:rPr lang="ru-RU" sz="2400" dirty="0" err="1"/>
              <a:t>Замкнутість</a:t>
            </a:r>
            <a:r>
              <a:rPr lang="ru-RU" sz="2400" dirty="0"/>
              <a:t>, </a:t>
            </a:r>
            <a:r>
              <a:rPr lang="ru-RU" sz="2400" dirty="0" err="1"/>
              <a:t>постійна</a:t>
            </a:r>
            <a:r>
              <a:rPr lang="ru-RU" sz="2400" dirty="0"/>
              <a:t> </a:t>
            </a:r>
            <a:r>
              <a:rPr lang="ru-RU" sz="2400" dirty="0" err="1"/>
              <a:t>хвороблива</a:t>
            </a:r>
            <a:r>
              <a:rPr lang="ru-RU" sz="2400" dirty="0"/>
              <a:t> </a:t>
            </a:r>
            <a:r>
              <a:rPr lang="ru-RU" sz="2400" dirty="0" err="1"/>
              <a:t>підозріливість</a:t>
            </a:r>
            <a:r>
              <a:rPr lang="ru-RU" sz="2400" dirty="0"/>
              <a:t> </a:t>
            </a:r>
            <a:r>
              <a:rPr lang="ru-RU" sz="2400" dirty="0" err="1"/>
              <a:t>Сталіна</a:t>
            </a:r>
            <a:r>
              <a:rPr lang="ru-RU" sz="2400" dirty="0"/>
              <a:t>, </a:t>
            </a:r>
            <a:r>
              <a:rPr lang="ru-RU" sz="2400" dirty="0" err="1"/>
              <a:t>ігнорування</a:t>
            </a:r>
            <a:r>
              <a:rPr lang="ru-RU" sz="2400" dirty="0"/>
              <a:t> </a:t>
            </a:r>
            <a:r>
              <a:rPr lang="ru-RU" sz="2400" dirty="0" err="1"/>
              <a:t>реальних</a:t>
            </a:r>
            <a:r>
              <a:rPr lang="ru-RU" sz="2400" dirty="0"/>
              <a:t> </a:t>
            </a:r>
            <a:r>
              <a:rPr lang="ru-RU" sz="2400" dirty="0" err="1"/>
              <a:t>фактів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суперечать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уявним</a:t>
            </a:r>
            <a:r>
              <a:rPr lang="ru-RU" sz="2400" dirty="0"/>
              <a:t> </a:t>
            </a:r>
            <a:r>
              <a:rPr lang="ru-RU" sz="2400" dirty="0" err="1"/>
              <a:t>конструкціям</a:t>
            </a:r>
            <a:r>
              <a:rPr lang="ru-RU" sz="2400" dirty="0"/>
              <a:t> і планам, </a:t>
            </a:r>
            <a:r>
              <a:rPr lang="ru-RU" sz="2400" dirty="0" err="1"/>
              <a:t>нещадне</a:t>
            </a:r>
            <a:r>
              <a:rPr lang="ru-RU" sz="2400" dirty="0"/>
              <a:t> </a:t>
            </a:r>
            <a:r>
              <a:rPr lang="ru-RU" sz="2400" dirty="0" err="1"/>
              <a:t>нищення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, </a:t>
            </a:r>
            <a:r>
              <a:rPr lang="ru-RU" sz="2400" dirty="0" err="1"/>
              <a:t>хто</a:t>
            </a:r>
            <a:r>
              <a:rPr lang="ru-RU" sz="2400" dirty="0"/>
              <a:t>, як </a:t>
            </a:r>
            <a:r>
              <a:rPr lang="ru-RU" sz="2400" dirty="0" err="1"/>
              <a:t>плід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паталогічної</a:t>
            </a:r>
            <a:r>
              <a:rPr lang="ru-RU" sz="2400" dirty="0"/>
              <a:t> </a:t>
            </a:r>
            <a:r>
              <a:rPr lang="ru-RU" sz="2400" dirty="0" err="1"/>
              <a:t>уяви</a:t>
            </a:r>
            <a:r>
              <a:rPr lang="ru-RU" sz="2400" dirty="0"/>
              <a:t>, стояв </a:t>
            </a:r>
            <a:r>
              <a:rPr lang="ru-RU" sz="2400" dirty="0" err="1"/>
              <a:t>їм</a:t>
            </a:r>
            <a:r>
              <a:rPr lang="ru-RU" sz="2400" dirty="0"/>
              <a:t> на </a:t>
            </a:r>
            <a:r>
              <a:rPr lang="ru-RU" sz="2400" dirty="0" err="1"/>
              <a:t>заваді</a:t>
            </a:r>
            <a:r>
              <a:rPr lang="ru-RU" sz="2400" dirty="0"/>
              <a:t>, </a:t>
            </a:r>
            <a:r>
              <a:rPr lang="ru-RU" sz="2400" dirty="0" err="1"/>
              <a:t>багатомільйонні</a:t>
            </a:r>
            <a:r>
              <a:rPr lang="ru-RU" sz="2400" dirty="0"/>
              <a:t> </a:t>
            </a:r>
            <a:r>
              <a:rPr lang="ru-RU" sz="2400" dirty="0" err="1"/>
              <a:t>жертви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з </a:t>
            </a:r>
            <a:r>
              <a:rPr lang="ru-RU" sz="2400" dirty="0" err="1"/>
              <a:t>легкістю</a:t>
            </a:r>
            <a:r>
              <a:rPr lang="ru-RU" sz="2400" dirty="0"/>
              <a:t> приносив у </a:t>
            </a:r>
            <a:r>
              <a:rPr lang="ru-RU" sz="2400" dirty="0" err="1"/>
              <a:t>боротьбі</a:t>
            </a:r>
            <a:r>
              <a:rPr lang="ru-RU" sz="2400" dirty="0"/>
              <a:t> з «ворогами народу», </a:t>
            </a:r>
            <a:r>
              <a:rPr lang="ru-RU" sz="2400" dirty="0" err="1"/>
              <a:t>інакше</a:t>
            </a:r>
            <a:r>
              <a:rPr lang="ru-RU" sz="2400" dirty="0"/>
              <a:t> як </a:t>
            </a:r>
            <a:r>
              <a:rPr lang="ru-RU" sz="2400" dirty="0" err="1"/>
              <a:t>манією</a:t>
            </a:r>
            <a:r>
              <a:rPr lang="ru-RU" sz="2400" dirty="0"/>
              <a:t> </a:t>
            </a:r>
            <a:r>
              <a:rPr lang="ru-RU" sz="2400" dirty="0" err="1"/>
              <a:t>переслідування</a:t>
            </a:r>
            <a:r>
              <a:rPr lang="ru-RU" sz="2400" dirty="0"/>
              <a:t> не </a:t>
            </a:r>
            <a:r>
              <a:rPr lang="ru-RU" sz="2400" dirty="0" err="1"/>
              <a:t>назвеш</a:t>
            </a:r>
            <a:r>
              <a:rPr lang="ru-RU" sz="2400" dirty="0"/>
              <a:t>. А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манія</a:t>
            </a:r>
            <a:r>
              <a:rPr lang="ru-RU" sz="2400" dirty="0"/>
              <a:t> </a:t>
            </a:r>
            <a:r>
              <a:rPr lang="ru-RU" sz="2400" dirty="0" err="1"/>
              <a:t>величності</a:t>
            </a:r>
            <a:r>
              <a:rPr lang="ru-RU" sz="2400" dirty="0"/>
              <a:t>, як </a:t>
            </a:r>
            <a:r>
              <a:rPr lang="ru-RU" sz="2400" dirty="0" err="1"/>
              <a:t>відомо</a:t>
            </a:r>
            <a:r>
              <a:rPr lang="ru-RU" sz="2400" dirty="0"/>
              <a:t>, </a:t>
            </a:r>
            <a:r>
              <a:rPr lang="ru-RU" sz="2400" dirty="0" err="1"/>
              <a:t>була</a:t>
            </a:r>
            <a:r>
              <a:rPr lang="ru-RU" sz="2400" dirty="0"/>
              <a:t> просто </a:t>
            </a:r>
            <a:r>
              <a:rPr lang="ru-RU" sz="2400" dirty="0" err="1"/>
              <a:t>грандіозною</a:t>
            </a:r>
            <a:r>
              <a:rPr lang="ru-RU" sz="2400" dirty="0"/>
              <a:t>. Попри </a:t>
            </a:r>
            <a:r>
              <a:rPr lang="ru-RU" sz="2400" dirty="0" err="1"/>
              <a:t>це</a:t>
            </a:r>
            <a:r>
              <a:rPr lang="ru-RU" sz="2400" dirty="0"/>
              <a:t>, у </a:t>
            </a:r>
            <a:r>
              <a:rPr lang="ru-RU" sz="2400" dirty="0" err="1"/>
              <a:t>нього</a:t>
            </a:r>
            <a:r>
              <a:rPr lang="ru-RU" sz="2400" dirty="0"/>
              <a:t>, як і в </a:t>
            </a:r>
            <a:r>
              <a:rPr lang="ru-RU" sz="2400" dirty="0" err="1"/>
              <a:t>Гітлера</a:t>
            </a:r>
            <a:r>
              <a:rPr lang="ru-RU" sz="2400" dirty="0"/>
              <a:t>, </a:t>
            </a:r>
            <a:r>
              <a:rPr lang="ru-RU" sz="2400" dirty="0" err="1"/>
              <a:t>всихала</a:t>
            </a:r>
            <a:r>
              <a:rPr lang="ru-RU" sz="2400" dirty="0"/>
              <a:t> рука, </a:t>
            </a:r>
            <a:r>
              <a:rPr lang="ru-RU" sz="2400" dirty="0" err="1"/>
              <a:t>що</a:t>
            </a:r>
            <a:r>
              <a:rPr lang="ru-RU" sz="2400" dirty="0"/>
              <a:t> є одним з </a:t>
            </a:r>
            <a:r>
              <a:rPr lang="ru-RU" sz="2400" dirty="0" err="1"/>
              <a:t>незрозумілих</a:t>
            </a:r>
            <a:r>
              <a:rPr lang="ru-RU" sz="2400" dirty="0"/>
              <a:t> </a:t>
            </a:r>
            <a:r>
              <a:rPr lang="ru-RU" sz="2400" dirty="0" err="1"/>
              <a:t>симптомів</a:t>
            </a:r>
            <a:r>
              <a:rPr lang="ru-RU" sz="2400" dirty="0"/>
              <a:t> </a:t>
            </a:r>
            <a:r>
              <a:rPr lang="ru-RU" sz="2400" dirty="0" err="1"/>
              <a:t>параної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225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4680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хворих</a:t>
            </a:r>
            <a:r>
              <a:rPr lang="ru-RU" sz="2400" dirty="0"/>
              <a:t> на </a:t>
            </a:r>
            <a:r>
              <a:rPr lang="ru-RU" sz="2400" dirty="0" err="1"/>
              <a:t>шизофренію</a:t>
            </a:r>
            <a:r>
              <a:rPr lang="ru-RU" sz="2400" dirty="0"/>
              <a:t> </a:t>
            </a:r>
            <a:r>
              <a:rPr lang="ru-RU" sz="2400" dirty="0" err="1"/>
              <a:t>нерідко</a:t>
            </a:r>
            <a:r>
              <a:rPr lang="ru-RU" sz="2400" dirty="0"/>
              <a:t> </a:t>
            </a:r>
            <a:r>
              <a:rPr lang="ru-RU" sz="2400" dirty="0" err="1"/>
              <a:t>зустрічається</a:t>
            </a:r>
            <a:r>
              <a:rPr lang="ru-RU" sz="2400" dirty="0"/>
              <a:t> </a:t>
            </a:r>
            <a:r>
              <a:rPr lang="ru-RU" sz="2400" dirty="0" err="1"/>
              <a:t>поєднання</a:t>
            </a:r>
            <a:r>
              <a:rPr lang="ru-RU" sz="2400" dirty="0"/>
              <a:t> у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пропорціях</a:t>
            </a:r>
            <a:r>
              <a:rPr lang="ru-RU" sz="2400" dirty="0"/>
              <a:t> </a:t>
            </a:r>
            <a:r>
              <a:rPr lang="ru-RU" sz="2400" dirty="0" err="1"/>
              <a:t>симптомів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форм. </a:t>
            </a:r>
            <a:r>
              <a:rPr lang="ru-RU" sz="2400" dirty="0" err="1"/>
              <a:t>Патологічний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триває</a:t>
            </a:r>
            <a:r>
              <a:rPr lang="ru-RU" sz="2400" dirty="0"/>
              <a:t> до </a:t>
            </a:r>
            <a:r>
              <a:rPr lang="ru-RU" sz="2400" dirty="0" err="1"/>
              <a:t>кінця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, </a:t>
            </a:r>
            <a:r>
              <a:rPr lang="ru-RU" sz="2400" dirty="0" err="1"/>
              <a:t>поступово</a:t>
            </a:r>
            <a:r>
              <a:rPr lang="ru-RU" sz="2400" dirty="0"/>
              <a:t> </a:t>
            </a:r>
            <a:r>
              <a:rPr lang="ru-RU" sz="2400" dirty="0" err="1"/>
              <a:t>прогресуючи</a:t>
            </a:r>
            <a:r>
              <a:rPr lang="ru-RU" sz="2400" dirty="0"/>
              <a:t>. В </a:t>
            </a:r>
            <a:r>
              <a:rPr lang="ru-RU" sz="2400" dirty="0" err="1"/>
              <a:t>більшості</a:t>
            </a:r>
            <a:r>
              <a:rPr lang="ru-RU" sz="2400" dirty="0"/>
              <a:t> </a:t>
            </a:r>
            <a:r>
              <a:rPr lang="ru-RU" sz="2400" dirty="0" err="1"/>
              <a:t>бувають</a:t>
            </a:r>
            <a:r>
              <a:rPr lang="ru-RU" sz="2400" dirty="0"/>
              <a:t> </a:t>
            </a:r>
            <a:r>
              <a:rPr lang="ru-RU" sz="2400" dirty="0" err="1"/>
              <a:t>більш-менш</a:t>
            </a:r>
            <a:r>
              <a:rPr lang="ru-RU" sz="2400" dirty="0"/>
              <a:t> </a:t>
            </a:r>
            <a:r>
              <a:rPr lang="ru-RU" sz="2400" dirty="0" err="1"/>
              <a:t>тривалі</a:t>
            </a:r>
            <a:r>
              <a:rPr lang="ru-RU" sz="2400" dirty="0"/>
              <a:t> </a:t>
            </a:r>
            <a:r>
              <a:rPr lang="ru-RU" sz="2400" dirty="0" err="1"/>
              <a:t>ремісії</a:t>
            </a:r>
            <a:r>
              <a:rPr lang="ru-RU" sz="2400" dirty="0"/>
              <a:t>, а в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випадках</a:t>
            </a:r>
            <a:r>
              <a:rPr lang="ru-RU" sz="2400" dirty="0"/>
              <a:t> — з </a:t>
            </a:r>
            <a:r>
              <a:rPr lang="ru-RU" sz="2400" dirty="0" err="1"/>
              <a:t>майже</a:t>
            </a:r>
            <a:r>
              <a:rPr lang="ru-RU" sz="2400" dirty="0"/>
              <a:t> </a:t>
            </a:r>
            <a:r>
              <a:rPr lang="ru-RU" sz="2400" dirty="0" err="1"/>
              <a:t>цілковитим</a:t>
            </a:r>
            <a:r>
              <a:rPr lang="ru-RU" sz="2400" dirty="0"/>
              <a:t> </a:t>
            </a:r>
            <a:r>
              <a:rPr lang="ru-RU" sz="2400" dirty="0" err="1"/>
              <a:t>тимчасовим</a:t>
            </a:r>
            <a:r>
              <a:rPr lang="ru-RU" sz="2400" dirty="0"/>
              <a:t> </a:t>
            </a:r>
            <a:r>
              <a:rPr lang="ru-RU" sz="2400" dirty="0" err="1"/>
              <a:t>виходом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психозу.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8892"/>
            <a:ext cx="3944676" cy="517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7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20688"/>
            <a:ext cx="6512511" cy="1008112"/>
          </a:xfrm>
        </p:spPr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36912"/>
            <a:ext cx="6400800" cy="3024336"/>
          </a:xfrm>
        </p:spPr>
        <p:txBody>
          <a:bodyPr/>
          <a:lstStyle/>
          <a:p>
            <a:r>
              <a:rPr lang="uk-UA" dirty="0" smtClean="0"/>
              <a:t>ШИЗОФРЕНІЯ</a:t>
            </a:r>
          </a:p>
          <a:p>
            <a:r>
              <a:rPr lang="uk-UA" smtClean="0"/>
              <a:t> ФОРМИ </a:t>
            </a:r>
            <a:r>
              <a:rPr lang="uk-UA" dirty="0" smtClean="0"/>
              <a:t>ШИЗОФРЕНІЇ</a:t>
            </a:r>
          </a:p>
          <a:p>
            <a:r>
              <a:rPr lang="uk-UA" dirty="0" smtClean="0"/>
              <a:t>ІСТОРИЧНІ </a:t>
            </a:r>
            <a:r>
              <a:rPr lang="uk-UA" dirty="0" smtClean="0"/>
              <a:t>ФАКТИ </a:t>
            </a: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5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6517"/>
            <a:ext cx="568863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Вона </a:t>
            </a:r>
            <a:r>
              <a:rPr lang="ru-RU" sz="2400" dirty="0" err="1" smtClean="0"/>
              <a:t>найчастіше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проявляється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</a:t>
            </a:r>
            <a:r>
              <a:rPr lang="ru-RU" sz="2400" dirty="0" err="1" smtClean="0"/>
              <a:t>слухових</a:t>
            </a:r>
            <a:r>
              <a:rPr lang="ru-RU" sz="2400" dirty="0" smtClean="0"/>
              <a:t>, </a:t>
            </a:r>
            <a:r>
              <a:rPr lang="ru-RU" sz="2400" dirty="0" err="1" smtClean="0"/>
              <a:t>зорових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галюцинацій</a:t>
            </a:r>
            <a:r>
              <a:rPr lang="ru-RU" sz="2400" dirty="0" smtClean="0"/>
              <a:t>, </a:t>
            </a:r>
            <a:r>
              <a:rPr lang="ru-RU" sz="2400" dirty="0" err="1" smtClean="0"/>
              <a:t>параної</a:t>
            </a:r>
            <a:r>
              <a:rPr lang="ru-RU" sz="2400" dirty="0" smtClean="0"/>
              <a:t>, </a:t>
            </a:r>
            <a:r>
              <a:rPr lang="ru-RU" sz="2400" dirty="0" err="1" smtClean="0"/>
              <a:t>маячень</a:t>
            </a:r>
            <a:r>
              <a:rPr lang="ru-RU" sz="2400" dirty="0" smtClean="0"/>
              <a:t> / </a:t>
            </a:r>
            <a:r>
              <a:rPr lang="ru-RU" sz="2400" dirty="0" err="1" smtClean="0"/>
              <a:t>марень</a:t>
            </a:r>
            <a:r>
              <a:rPr lang="ru-RU" sz="2400" dirty="0" smtClean="0"/>
              <a:t>, </a:t>
            </a:r>
            <a:r>
              <a:rPr lang="ru-RU" sz="2400" dirty="0" err="1" smtClean="0"/>
              <a:t>дивних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маній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дезорганізованістю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 й </a:t>
            </a:r>
            <a:r>
              <a:rPr lang="ru-RU" sz="2400" dirty="0" err="1" smtClean="0"/>
              <a:t>мислення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супроводжується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значною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професійною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дисфункцією</a:t>
            </a:r>
            <a:r>
              <a:rPr lang="ru-RU" sz="2400" dirty="0" smtClean="0"/>
              <a:t>. </a:t>
            </a:r>
            <a:r>
              <a:rPr lang="ru-RU" sz="2400" dirty="0" err="1" smtClean="0"/>
              <a:t>Поява</a:t>
            </a:r>
            <a:r>
              <a:rPr lang="ru-RU" sz="2400" dirty="0" smtClean="0"/>
              <a:t> </a:t>
            </a:r>
            <a:r>
              <a:rPr lang="ru-RU" sz="2400" dirty="0" err="1" smtClean="0"/>
              <a:t>симптомів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зазвичай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юнацькому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віці</a:t>
            </a:r>
            <a:r>
              <a:rPr lang="ru-RU" sz="2400" dirty="0" smtClean="0"/>
              <a:t>, з глобальною </a:t>
            </a:r>
            <a:r>
              <a:rPr lang="ru-RU" sz="2400" dirty="0" err="1" smtClean="0"/>
              <a:t>поширеністю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упродовж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/>
              <a:t>.</a:t>
            </a:r>
            <a:endParaRPr lang="ru-RU" sz="2400" dirty="0" smtClean="0"/>
          </a:p>
          <a:p>
            <a:r>
              <a:rPr lang="ru-RU" sz="2400" dirty="0" err="1" smtClean="0"/>
              <a:t>Діагноз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ставлять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підставі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спостережуваної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поведінки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інформації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симптоми</a:t>
            </a:r>
            <a:r>
              <a:rPr lang="ru-RU" sz="2400" dirty="0" smtClean="0"/>
              <a:t> </a:t>
            </a:r>
            <a:r>
              <a:rPr lang="ru-RU" sz="2400" dirty="0" err="1" smtClean="0"/>
              <a:t>пацієнта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84907"/>
            <a:ext cx="2132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prstClr val="black"/>
                </a:solidFill>
              </a:rPr>
              <a:t>Шизофренія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19939" y="666085"/>
            <a:ext cx="6334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prstClr val="black"/>
                </a:solidFill>
              </a:rPr>
              <a:t>П</a:t>
            </a:r>
            <a:r>
              <a:rPr lang="ru-RU" sz="2400" dirty="0" err="1">
                <a:solidFill>
                  <a:prstClr val="black"/>
                </a:solidFill>
              </a:rPr>
              <a:t>сихічний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розлад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розумових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</a:rPr>
              <a:t>процесів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9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65" y="188640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/>
              <a:t>Шизофрені́я </a:t>
            </a:r>
            <a:r>
              <a:rPr lang="vi-VN" sz="2400" dirty="0"/>
              <a:t>(від грец. </a:t>
            </a:r>
            <a:r>
              <a:rPr lang="el-GR" sz="2400" dirty="0"/>
              <a:t>σχίζω — «</a:t>
            </a:r>
            <a:r>
              <a:rPr lang="vi-VN" sz="2400" dirty="0"/>
              <a:t>розколюю» і </a:t>
            </a:r>
            <a:r>
              <a:rPr lang="el-GR" sz="2400" dirty="0"/>
              <a:t>φρήν — «</a:t>
            </a:r>
            <a:r>
              <a:rPr lang="vi-VN" sz="2400" dirty="0"/>
              <a:t>розум») — ендогенний прогредієнтний (процесуальний) психотичний розлад, що характеризується погіршенням сприйняття реальності та значною соціальною дисфункцією. Зазвичай дебютує у молодому віці (16—30 років</a:t>
            </a:r>
            <a:r>
              <a:rPr lang="vi-VN" sz="2400" dirty="0" smtClean="0"/>
              <a:t>).</a:t>
            </a:r>
            <a:endParaRPr lang="vi-VN" sz="2400" dirty="0"/>
          </a:p>
          <a:p>
            <a:endParaRPr lang="vi-V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75" y="2132856"/>
            <a:ext cx="4358152" cy="434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56050"/>
            <a:ext cx="439248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6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01729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Хвороба дивна </a:t>
            </a:r>
            <a:r>
              <a:rPr lang="ru-RU" sz="2400" dirty="0" err="1"/>
              <a:t>тим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недужий</a:t>
            </a:r>
            <a:r>
              <a:rPr lang="ru-RU" sz="2400" dirty="0"/>
              <a:t> </a:t>
            </a:r>
            <a:r>
              <a:rPr lang="ru-RU" sz="2400" dirty="0" err="1"/>
              <a:t>нібито</a:t>
            </a:r>
            <a:r>
              <a:rPr lang="ru-RU" sz="2400" dirty="0"/>
              <a:t> </a:t>
            </a:r>
            <a:r>
              <a:rPr lang="ru-RU" sz="2400" dirty="0" err="1"/>
              <a:t>будує</a:t>
            </a:r>
            <a:r>
              <a:rPr lang="ru-RU" sz="2400" dirty="0"/>
              <a:t> свою </a:t>
            </a:r>
            <a:r>
              <a:rPr lang="ru-RU" sz="2400" dirty="0" err="1"/>
              <a:t>персональну</a:t>
            </a:r>
            <a:r>
              <a:rPr lang="ru-RU" sz="2400" dirty="0"/>
              <a:t> </a:t>
            </a:r>
            <a:r>
              <a:rPr lang="ru-RU" sz="2400" dirty="0" err="1"/>
              <a:t>реальність</a:t>
            </a:r>
            <a:r>
              <a:rPr lang="ru-RU" sz="2400" dirty="0"/>
              <a:t>, де </a:t>
            </a:r>
            <a:r>
              <a:rPr lang="ru-RU" sz="2400" dirty="0" err="1"/>
              <a:t>діють</a:t>
            </a:r>
            <a:r>
              <a:rPr lang="ru-RU" sz="2400" dirty="0"/>
              <a:t>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закони</a:t>
            </a:r>
            <a:r>
              <a:rPr lang="ru-RU" sz="2400" dirty="0"/>
              <a:t>, </a:t>
            </a:r>
            <a:r>
              <a:rPr lang="ru-RU" sz="2400" dirty="0" err="1"/>
              <a:t>відмінні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законів</a:t>
            </a:r>
            <a:r>
              <a:rPr lang="ru-RU" sz="2400" dirty="0"/>
              <a:t> </a:t>
            </a:r>
            <a:r>
              <a:rPr lang="ru-RU" sz="2400" dirty="0" err="1"/>
              <a:t>навколишнього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: </a:t>
            </a: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реальність</a:t>
            </a:r>
            <a:r>
              <a:rPr lang="ru-RU" sz="2400" dirty="0"/>
              <a:t> </a:t>
            </a:r>
            <a:r>
              <a:rPr lang="ru-RU" sz="2400" dirty="0" err="1"/>
              <a:t>затягує</a:t>
            </a:r>
            <a:r>
              <a:rPr lang="ru-RU" sz="2400" dirty="0"/>
              <a:t> хворого </a:t>
            </a:r>
            <a:r>
              <a:rPr lang="ru-RU" sz="2400" dirty="0" err="1"/>
              <a:t>щораз</a:t>
            </a:r>
            <a:r>
              <a:rPr lang="ru-RU" sz="2400" dirty="0"/>
              <a:t> </a:t>
            </a:r>
            <a:r>
              <a:rPr lang="ru-RU" sz="2400" dirty="0" err="1"/>
              <a:t>глибше</a:t>
            </a:r>
            <a:r>
              <a:rPr lang="ru-RU" sz="2400" dirty="0"/>
              <a:t>, в </a:t>
            </a:r>
            <a:r>
              <a:rPr lang="ru-RU" sz="2400" dirty="0" err="1"/>
              <a:t>розвинених</a:t>
            </a:r>
            <a:r>
              <a:rPr lang="ru-RU" sz="2400" dirty="0"/>
              <a:t> </a:t>
            </a:r>
            <a:r>
              <a:rPr lang="ru-RU" sz="2400" dirty="0" err="1"/>
              <a:t>стадіях</a:t>
            </a:r>
            <a:r>
              <a:rPr lang="ru-RU" sz="2400" dirty="0"/>
              <a:t> </a:t>
            </a:r>
            <a:r>
              <a:rPr lang="ru-RU" sz="2400" dirty="0" err="1"/>
              <a:t>перетворюючи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на сон. </a:t>
            </a:r>
            <a:r>
              <a:rPr lang="ru-RU" sz="2400" dirty="0" err="1"/>
              <a:t>Шизофренік</a:t>
            </a:r>
            <a:r>
              <a:rPr lang="ru-RU" sz="2400" dirty="0"/>
              <a:t> </a:t>
            </a:r>
            <a:r>
              <a:rPr lang="ru-RU" sz="2400" dirty="0" err="1"/>
              <a:t>живе</a:t>
            </a:r>
            <a:r>
              <a:rPr lang="ru-RU" sz="2400" dirty="0"/>
              <a:t> в </a:t>
            </a:r>
            <a:r>
              <a:rPr lang="ru-RU" sz="2400" dirty="0" err="1"/>
              <a:t>іншому</a:t>
            </a:r>
            <a:r>
              <a:rPr lang="ru-RU" sz="2400" dirty="0"/>
              <a:t> </a:t>
            </a:r>
            <a:r>
              <a:rPr lang="ru-RU" sz="2400" dirty="0" err="1"/>
              <a:t>світі</a:t>
            </a:r>
            <a:r>
              <a:rPr lang="ru-RU" sz="2400" dirty="0"/>
              <a:t> — і </a:t>
            </a:r>
            <a:r>
              <a:rPr lang="ru-RU" sz="2400" dirty="0" err="1"/>
              <a:t>зовсім</a:t>
            </a:r>
            <a:r>
              <a:rPr lang="ru-RU" sz="2400" dirty="0"/>
              <a:t> </a:t>
            </a:r>
            <a:r>
              <a:rPr lang="ru-RU" sz="2400" dirty="0" err="1"/>
              <a:t>байдужий</a:t>
            </a:r>
            <a:r>
              <a:rPr lang="ru-RU" sz="2400" dirty="0"/>
              <a:t> до </a:t>
            </a:r>
            <a:r>
              <a:rPr lang="ru-RU" sz="2400" dirty="0" err="1"/>
              <a:t>навколишніх</a:t>
            </a:r>
            <a:r>
              <a:rPr lang="ru-RU" sz="2400" dirty="0"/>
              <a:t> </a:t>
            </a:r>
            <a:r>
              <a:rPr lang="ru-RU" sz="2400" dirty="0" err="1"/>
              <a:t>цінностей</a:t>
            </a:r>
            <a:r>
              <a:rPr lang="ru-RU" sz="2400" dirty="0"/>
              <a:t> і </a:t>
            </a:r>
            <a:r>
              <a:rPr lang="ru-RU" sz="2400" dirty="0" err="1"/>
              <a:t>реалій</a:t>
            </a:r>
            <a:r>
              <a:rPr lang="ru-RU" sz="24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10053"/>
            <a:ext cx="5909548" cy="375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8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Термін</a:t>
            </a:r>
            <a:r>
              <a:rPr lang="ru-RU" sz="2400" dirty="0"/>
              <a:t> «</a:t>
            </a:r>
            <a:r>
              <a:rPr lang="ru-RU" sz="2400" dirty="0" err="1"/>
              <a:t>шизофренія</a:t>
            </a:r>
            <a:r>
              <a:rPr lang="ru-RU" sz="2400" dirty="0"/>
              <a:t>» </a:t>
            </a:r>
            <a:r>
              <a:rPr lang="ru-RU" sz="2400" dirty="0" err="1"/>
              <a:t>запропонував</a:t>
            </a:r>
            <a:r>
              <a:rPr lang="ru-RU" sz="2400" dirty="0"/>
              <a:t> у 1911 </a:t>
            </a:r>
            <a:r>
              <a:rPr lang="ru-RU" sz="2400" dirty="0" err="1"/>
              <a:t>швейцарський</a:t>
            </a:r>
            <a:r>
              <a:rPr lang="ru-RU" sz="2400" dirty="0"/>
              <a:t> </a:t>
            </a:r>
            <a:r>
              <a:rPr lang="ru-RU" sz="2400" dirty="0" err="1"/>
              <a:t>психіатр</a:t>
            </a:r>
            <a:r>
              <a:rPr lang="ru-RU" sz="2400" dirty="0"/>
              <a:t> </a:t>
            </a:r>
            <a:r>
              <a:rPr lang="en-US" sz="2400" dirty="0"/>
              <a:t>E. </a:t>
            </a:r>
            <a:r>
              <a:rPr lang="ru-RU" sz="2400" dirty="0" err="1"/>
              <a:t>Блейлер</a:t>
            </a:r>
            <a:r>
              <a:rPr lang="ru-RU" sz="2400" dirty="0"/>
              <a:t> (швед. </a:t>
            </a:r>
            <a:r>
              <a:rPr lang="en-US" sz="2400" dirty="0"/>
              <a:t>E. </a:t>
            </a:r>
            <a:r>
              <a:rPr lang="en-US" sz="2400" dirty="0" err="1"/>
              <a:t>Bleuler</a:t>
            </a:r>
            <a:r>
              <a:rPr lang="en-US" sz="2400" dirty="0"/>
              <a:t>) — </a:t>
            </a:r>
            <a:r>
              <a:rPr lang="ru-RU" sz="2400" dirty="0"/>
              <a:t>тому </a:t>
            </a:r>
            <a:r>
              <a:rPr lang="ru-RU" sz="2400" dirty="0" err="1"/>
              <a:t>групу</a:t>
            </a:r>
            <a:r>
              <a:rPr lang="ru-RU" sz="2400" dirty="0"/>
              <a:t> </a:t>
            </a:r>
            <a:r>
              <a:rPr lang="ru-RU" sz="2400" dirty="0" err="1"/>
              <a:t>психозів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об'єднуються</a:t>
            </a:r>
            <a:r>
              <a:rPr lang="ru-RU" sz="2400" dirty="0"/>
              <a:t> </a:t>
            </a:r>
            <a:r>
              <a:rPr lang="ru-RU" sz="2400" dirty="0" err="1"/>
              <a:t>цим</a:t>
            </a:r>
            <a:r>
              <a:rPr lang="ru-RU" sz="2400" dirty="0"/>
              <a:t> </a:t>
            </a:r>
            <a:r>
              <a:rPr lang="ru-RU" sz="2400" dirty="0" err="1"/>
              <a:t>поняттям</a:t>
            </a:r>
            <a:r>
              <a:rPr lang="ru-RU" sz="2400" dirty="0"/>
              <a:t>, </a:t>
            </a:r>
            <a:r>
              <a:rPr lang="ru-RU" sz="2400" dirty="0" err="1"/>
              <a:t>звуть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й хворобою </a:t>
            </a:r>
            <a:r>
              <a:rPr lang="ru-RU" sz="2400" dirty="0" err="1"/>
              <a:t>Блейлера</a:t>
            </a:r>
            <a:r>
              <a:rPr lang="ru-RU" sz="2400" dirty="0"/>
              <a:t>.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поширення</a:t>
            </a:r>
            <a:r>
              <a:rPr lang="ru-RU" sz="2400" dirty="0"/>
              <a:t>, </a:t>
            </a:r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діагностичного</a:t>
            </a:r>
            <a:r>
              <a:rPr lang="ru-RU" sz="2400" dirty="0"/>
              <a:t> </a:t>
            </a:r>
            <a:r>
              <a:rPr lang="ru-RU" sz="2400" dirty="0" err="1"/>
              <a:t>підходу</a:t>
            </a:r>
            <a:r>
              <a:rPr lang="ru-RU" sz="2400" dirty="0"/>
              <a:t>, </a:t>
            </a:r>
            <a:r>
              <a:rPr lang="ru-RU" sz="2400" dirty="0" err="1"/>
              <a:t>оцінюють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3 до 20 </a:t>
            </a:r>
            <a:r>
              <a:rPr lang="ru-RU" sz="2400" dirty="0" err="1"/>
              <a:t>випадків</a:t>
            </a:r>
            <a:r>
              <a:rPr lang="ru-RU" sz="2400" dirty="0"/>
              <a:t> на 1000 </a:t>
            </a:r>
            <a:r>
              <a:rPr lang="ru-RU" sz="2400" dirty="0" err="1"/>
              <a:t>населення</a:t>
            </a:r>
            <a:r>
              <a:rPr lang="ru-RU" sz="2400" dirty="0"/>
              <a:t>, в </a:t>
            </a:r>
            <a:r>
              <a:rPr lang="ru-RU" sz="2400" dirty="0" err="1"/>
              <a:t>середньому</a:t>
            </a:r>
            <a:r>
              <a:rPr lang="ru-RU" sz="2400" dirty="0"/>
              <a:t> 1-2 %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5328592" cy="389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7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442" y="177281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i="1" dirty="0" err="1" smtClean="0"/>
              <a:t>просту</a:t>
            </a:r>
            <a:r>
              <a:rPr lang="ru-RU" sz="2800" i="1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i="1" dirty="0" err="1" smtClean="0"/>
              <a:t>гебефренічну</a:t>
            </a:r>
            <a:endParaRPr lang="ru-RU" sz="2800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i="1" dirty="0" err="1" smtClean="0"/>
              <a:t>кататонічну</a:t>
            </a:r>
            <a:r>
              <a:rPr lang="ru-RU" sz="2800" i="1" dirty="0" smtClean="0"/>
              <a:t> </a:t>
            </a:r>
            <a:endParaRPr lang="ru-RU" sz="280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i="1" dirty="0" err="1" smtClean="0"/>
              <a:t>параноїдну</a:t>
            </a:r>
            <a:r>
              <a:rPr lang="ru-RU" sz="2800" i="1" dirty="0" smtClean="0"/>
              <a:t>. </a:t>
            </a:r>
            <a:endParaRPr lang="ru-RU" sz="28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28626"/>
            <a:ext cx="8783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За </a:t>
            </a:r>
            <a:r>
              <a:rPr lang="ru-RU" sz="2400" dirty="0" err="1">
                <a:solidFill>
                  <a:prstClr val="black"/>
                </a:solidFill>
              </a:rPr>
              <a:t>особливостями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клінічних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проявів</a:t>
            </a:r>
            <a:r>
              <a:rPr lang="ru-RU" sz="2400" dirty="0">
                <a:solidFill>
                  <a:prstClr val="black"/>
                </a:solidFill>
              </a:rPr>
              <a:t> (</a:t>
            </a:r>
            <a:r>
              <a:rPr lang="ru-RU" sz="2400" dirty="0" err="1">
                <a:solidFill>
                  <a:prstClr val="black"/>
                </a:solidFill>
              </a:rPr>
              <a:t>симптомів</a:t>
            </a:r>
            <a:r>
              <a:rPr lang="ru-RU" sz="2400" dirty="0">
                <a:solidFill>
                  <a:prstClr val="black"/>
                </a:solidFill>
              </a:rPr>
              <a:t> та </a:t>
            </a:r>
            <a:r>
              <a:rPr lang="ru-RU" sz="2400" dirty="0" err="1">
                <a:solidFill>
                  <a:prstClr val="black"/>
                </a:solidFill>
              </a:rPr>
              <a:t>синдромів</a:t>
            </a:r>
            <a:r>
              <a:rPr lang="ru-RU" sz="2400" dirty="0">
                <a:solidFill>
                  <a:prstClr val="black"/>
                </a:solidFill>
              </a:rPr>
              <a:t>) </a:t>
            </a:r>
            <a:r>
              <a:rPr lang="ru-RU" sz="2400" dirty="0" err="1">
                <a:solidFill>
                  <a:prstClr val="black"/>
                </a:solidFill>
              </a:rPr>
              <a:t>виділяють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чотири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основні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форми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шизофренії</a:t>
            </a:r>
            <a:r>
              <a:rPr lang="ru-RU" sz="2400" dirty="0">
                <a:solidFill>
                  <a:prstClr val="black"/>
                </a:solidFill>
              </a:rPr>
              <a:t>: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97152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Кожна</a:t>
            </a:r>
            <a:r>
              <a:rPr lang="ru-RU" sz="2400" dirty="0">
                <a:solidFill>
                  <a:prstClr val="black"/>
                </a:solidFill>
              </a:rPr>
              <a:t> форма </a:t>
            </a:r>
            <a:r>
              <a:rPr lang="ru-RU" sz="2400" dirty="0" err="1">
                <a:solidFill>
                  <a:prstClr val="black"/>
                </a:solidFill>
              </a:rPr>
              <a:t>має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свої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особливості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прояву</a:t>
            </a:r>
            <a:r>
              <a:rPr lang="ru-RU" sz="2400" dirty="0">
                <a:solidFill>
                  <a:prstClr val="black"/>
                </a:solidFill>
              </a:rPr>
              <a:t> та </a:t>
            </a:r>
            <a:r>
              <a:rPr lang="ru-RU" sz="2400" dirty="0" err="1">
                <a:solidFill>
                  <a:prstClr val="black"/>
                </a:solidFill>
              </a:rPr>
              <a:t>перебігу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захворювання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6513" y="356672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dirty="0" err="1">
                <a:solidFill>
                  <a:prstClr val="black"/>
                </a:solidFill>
              </a:rPr>
              <a:t>Форми</a:t>
            </a:r>
            <a:endParaRPr lang="ru-RU" sz="2800" b="1" i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13" y="2077170"/>
            <a:ext cx="3929617" cy="392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7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425" y="1340768"/>
            <a:ext cx="56042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 err="1"/>
              <a:t>Починається</a:t>
            </a:r>
            <a:r>
              <a:rPr lang="ru-RU" sz="2400" dirty="0"/>
              <a:t> в </a:t>
            </a:r>
            <a:r>
              <a:rPr lang="ru-RU" sz="2400" dirty="0" err="1"/>
              <a:t>юнацькі</a:t>
            </a:r>
            <a:r>
              <a:rPr lang="ru-RU" sz="2400" dirty="0"/>
              <a:t> роки і </a:t>
            </a:r>
            <a:r>
              <a:rPr lang="ru-RU" sz="2400" dirty="0" err="1"/>
              <a:t>виявляється</a:t>
            </a:r>
            <a:r>
              <a:rPr lang="ru-RU" sz="2400" dirty="0"/>
              <a:t> у </a:t>
            </a:r>
            <a:r>
              <a:rPr lang="ru-RU" sz="2400" dirty="0" err="1"/>
              <a:t>зниженні</a:t>
            </a:r>
            <a:r>
              <a:rPr lang="ru-RU" sz="2400" dirty="0"/>
              <a:t> </a:t>
            </a:r>
            <a:r>
              <a:rPr lang="ru-RU" sz="2400" dirty="0" err="1"/>
              <a:t>працездатності</a:t>
            </a:r>
            <a:r>
              <a:rPr lang="ru-RU" sz="2400" dirty="0"/>
              <a:t>, </a:t>
            </a:r>
            <a:r>
              <a:rPr lang="ru-RU" sz="2400" dirty="0" err="1"/>
              <a:t>успішності</a:t>
            </a:r>
            <a:r>
              <a:rPr lang="ru-RU" sz="2400" dirty="0"/>
              <a:t> в </a:t>
            </a:r>
            <a:r>
              <a:rPr lang="ru-RU" sz="2400" dirty="0" err="1"/>
              <a:t>навчанні</a:t>
            </a:r>
            <a:r>
              <a:rPr lang="ru-RU" sz="2400" dirty="0"/>
              <a:t>, </a:t>
            </a:r>
            <a:r>
              <a:rPr lang="ru-RU" sz="2400" dirty="0" err="1"/>
              <a:t>праці</a:t>
            </a:r>
            <a:r>
              <a:rPr lang="ru-RU" sz="2400" dirty="0"/>
              <a:t>. </a:t>
            </a:r>
            <a:r>
              <a:rPr lang="ru-RU" sz="2400" dirty="0" err="1"/>
              <a:t>Помітно</a:t>
            </a:r>
            <a:r>
              <a:rPr lang="ru-RU" sz="2400" dirty="0"/>
              <a:t> </a:t>
            </a:r>
            <a:r>
              <a:rPr lang="ru-RU" sz="2400" dirty="0" err="1"/>
              <a:t>зменшується</a:t>
            </a:r>
            <a:r>
              <a:rPr lang="ru-RU" sz="2400" dirty="0"/>
              <a:t> </a:t>
            </a:r>
            <a:r>
              <a:rPr lang="ru-RU" sz="2400" dirty="0" err="1"/>
              <a:t>інтерес</a:t>
            </a:r>
            <a:r>
              <a:rPr lang="ru-RU" sz="2400" dirty="0"/>
              <a:t> до </a:t>
            </a:r>
            <a:r>
              <a:rPr lang="ru-RU" sz="2400" dirty="0" err="1"/>
              <a:t>оточуючого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, до нового. Будь-яка нова </a:t>
            </a:r>
            <a:r>
              <a:rPr lang="ru-RU" sz="2400" dirty="0" err="1"/>
              <a:t>інформація</a:t>
            </a:r>
            <a:r>
              <a:rPr lang="ru-RU" sz="2400" dirty="0"/>
              <a:t> </a:t>
            </a:r>
            <a:r>
              <a:rPr lang="ru-RU" sz="2400" dirty="0" err="1"/>
              <a:t>сприймається</a:t>
            </a:r>
            <a:r>
              <a:rPr lang="ru-RU" sz="2400" dirty="0"/>
              <a:t> і </a:t>
            </a:r>
            <a:r>
              <a:rPr lang="ru-RU" sz="2400" dirty="0" err="1"/>
              <a:t>засвоюється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важко</a:t>
            </a:r>
            <a:r>
              <a:rPr lang="ru-RU" sz="2400" dirty="0"/>
              <a:t>. </a:t>
            </a:r>
            <a:r>
              <a:rPr lang="ru-RU" sz="2400" dirty="0" err="1"/>
              <a:t>Послаблюються</a:t>
            </a:r>
            <a:r>
              <a:rPr lang="ru-RU" sz="2400" dirty="0"/>
              <a:t> і </a:t>
            </a:r>
            <a:r>
              <a:rPr lang="ru-RU" sz="2400" dirty="0" err="1"/>
              <a:t>втрачаються</a:t>
            </a:r>
            <a:r>
              <a:rPr lang="ru-RU" sz="2400" dirty="0"/>
              <a:t> </a:t>
            </a:r>
            <a:r>
              <a:rPr lang="ru-RU" sz="2400" dirty="0" err="1"/>
              <a:t>контакти</a:t>
            </a:r>
            <a:r>
              <a:rPr lang="ru-RU" sz="2400" dirty="0"/>
              <a:t> з родичами, </a:t>
            </a:r>
            <a:r>
              <a:rPr lang="ru-RU" sz="2400" dirty="0" err="1"/>
              <a:t>друзями</a:t>
            </a:r>
            <a:r>
              <a:rPr lang="ru-RU" sz="2400" dirty="0"/>
              <a:t>. </a:t>
            </a:r>
            <a:r>
              <a:rPr lang="ru-RU" sz="2400" dirty="0" err="1"/>
              <a:t>Більшість</a:t>
            </a:r>
            <a:r>
              <a:rPr lang="ru-RU" sz="2400" dirty="0"/>
              <a:t> часу </a:t>
            </a:r>
            <a:r>
              <a:rPr lang="ru-RU" sz="2400" dirty="0" err="1"/>
              <a:t>хворий</a:t>
            </a:r>
            <a:r>
              <a:rPr lang="ru-RU" sz="2400" dirty="0"/>
              <a:t> проводить </a:t>
            </a:r>
            <a:r>
              <a:rPr lang="ru-RU" sz="2400" dirty="0" err="1"/>
              <a:t>усамітнено</a:t>
            </a:r>
            <a:r>
              <a:rPr lang="ru-RU" sz="2400" dirty="0"/>
              <a:t>. </a:t>
            </a:r>
            <a:r>
              <a:rPr lang="ru-RU" sz="2400" dirty="0" err="1"/>
              <a:t>З'являється</a:t>
            </a:r>
            <a:r>
              <a:rPr lang="ru-RU" sz="2400" dirty="0"/>
              <a:t> </a:t>
            </a:r>
            <a:r>
              <a:rPr lang="ru-RU" sz="2400" dirty="0" err="1"/>
              <a:t>виразна</a:t>
            </a:r>
            <a:r>
              <a:rPr lang="ru-RU" sz="2400" dirty="0"/>
              <a:t> </a:t>
            </a:r>
            <a:r>
              <a:rPr lang="ru-RU" sz="2400" dirty="0" err="1"/>
              <a:t>дивакуватість</a:t>
            </a:r>
            <a:r>
              <a:rPr lang="ru-RU" sz="2400" dirty="0"/>
              <a:t> у </a:t>
            </a:r>
            <a:r>
              <a:rPr lang="ru-RU" sz="2400" dirty="0" err="1"/>
              <a:t>поведінці</a:t>
            </a:r>
            <a:r>
              <a:rPr lang="ru-RU" sz="2400" dirty="0"/>
              <a:t>, </a:t>
            </a:r>
            <a:r>
              <a:rPr lang="ru-RU" sz="2400" dirty="0" err="1"/>
              <a:t>неохайність</a:t>
            </a:r>
            <a:r>
              <a:rPr lang="ru-RU" sz="2400" dirty="0"/>
              <a:t>, </a:t>
            </a:r>
            <a:r>
              <a:rPr lang="ru-RU" sz="2400" dirty="0" err="1"/>
              <a:t>галюцинації</a:t>
            </a:r>
            <a:r>
              <a:rPr lang="ru-RU" sz="2400" dirty="0"/>
              <a:t> (</a:t>
            </a:r>
            <a:r>
              <a:rPr lang="ru-RU" sz="2400" dirty="0" err="1"/>
              <a:t>переважно</a:t>
            </a:r>
            <a:r>
              <a:rPr lang="ru-RU" sz="2400" dirty="0"/>
              <a:t> </a:t>
            </a:r>
            <a:r>
              <a:rPr lang="ru-RU" sz="2400" dirty="0" err="1"/>
              <a:t>нюхові</a:t>
            </a:r>
            <a:r>
              <a:rPr lang="ru-RU" sz="2400" dirty="0"/>
              <a:t> та </a:t>
            </a:r>
            <a:r>
              <a:rPr lang="ru-RU" sz="2400" dirty="0" err="1"/>
              <a:t>слухові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9425" y="366875"/>
            <a:ext cx="1414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dirty="0">
                <a:solidFill>
                  <a:prstClr val="black"/>
                </a:solidFill>
              </a:rPr>
              <a:t>Проста</a:t>
            </a:r>
          </a:p>
        </p:txBody>
      </p:sp>
    </p:spTree>
    <p:extLst>
      <p:ext uri="{BB962C8B-B14F-4D97-AF65-F5344CB8AC3E}">
        <p14:creationId xmlns:p14="http://schemas.microsoft.com/office/powerpoint/2010/main" val="33702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4345"/>
            <a:ext cx="61024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Слухові</a:t>
            </a:r>
            <a:r>
              <a:rPr lang="ru-RU" sz="2000" b="1" dirty="0"/>
              <a:t> </a:t>
            </a:r>
            <a:r>
              <a:rPr lang="ru-RU" sz="2000" b="1" dirty="0" err="1"/>
              <a:t>галюцинації</a:t>
            </a:r>
            <a:r>
              <a:rPr lang="ru-RU" sz="2000" b="1" dirty="0"/>
              <a:t> </a:t>
            </a:r>
            <a:r>
              <a:rPr lang="ru-RU" sz="2000" b="1" dirty="0" err="1"/>
              <a:t>шизофреників</a:t>
            </a:r>
            <a:r>
              <a:rPr lang="ru-RU" sz="2000" b="1" dirty="0"/>
              <a:t> </a:t>
            </a:r>
            <a:r>
              <a:rPr lang="ru-RU" sz="2000" dirty="0"/>
              <a:t>— </a:t>
            </a:r>
            <a:r>
              <a:rPr lang="ru-RU" sz="2000" dirty="0" err="1"/>
              <a:t>це</a:t>
            </a:r>
            <a:r>
              <a:rPr lang="ru-RU" sz="2000" dirty="0"/>
              <a:t>, </a:t>
            </a:r>
            <a:r>
              <a:rPr lang="ru-RU" sz="2000" dirty="0" err="1"/>
              <a:t>переважно</a:t>
            </a:r>
            <a:r>
              <a:rPr lang="ru-RU" sz="2000" dirty="0"/>
              <a:t> «голоси», </a:t>
            </a:r>
            <a:r>
              <a:rPr lang="ru-RU" sz="2000" dirty="0" err="1"/>
              <a:t>що</a:t>
            </a:r>
            <a:r>
              <a:rPr lang="ru-RU" sz="2000" dirty="0"/>
              <a:t> звучать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ззовні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«з </a:t>
            </a:r>
            <a:r>
              <a:rPr lang="ru-RU" sz="2000" dirty="0" err="1"/>
              <a:t>голови</a:t>
            </a:r>
            <a:r>
              <a:rPr lang="ru-RU" sz="2000" dirty="0"/>
              <a:t>», </a:t>
            </a:r>
            <a:r>
              <a:rPr lang="ru-RU" sz="2000" dirty="0" err="1"/>
              <a:t>або</a:t>
            </a:r>
            <a:r>
              <a:rPr lang="ru-RU" sz="2000" dirty="0"/>
              <a:t> з </a:t>
            </a:r>
            <a:r>
              <a:rPr lang="ru-RU" sz="2000" dirty="0" err="1"/>
              <a:t>обох</a:t>
            </a:r>
            <a:r>
              <a:rPr lang="ru-RU" sz="2000" dirty="0"/>
              <a:t> «</a:t>
            </a:r>
            <a:r>
              <a:rPr lang="ru-RU" sz="2000" dirty="0" err="1"/>
              <a:t>джерел</a:t>
            </a:r>
            <a:r>
              <a:rPr lang="ru-RU" sz="2000" dirty="0"/>
              <a:t>» </a:t>
            </a:r>
            <a:r>
              <a:rPr lang="ru-RU" sz="2000" dirty="0" err="1"/>
              <a:t>водночас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по </a:t>
            </a:r>
            <a:r>
              <a:rPr lang="ru-RU" sz="2000" dirty="0" err="1"/>
              <a:t>черзі</a:t>
            </a:r>
            <a:r>
              <a:rPr lang="ru-RU" sz="2000" dirty="0"/>
              <a:t>, не </a:t>
            </a:r>
            <a:r>
              <a:rPr lang="ru-RU" sz="2000" dirty="0" err="1"/>
              <a:t>дають</a:t>
            </a:r>
            <a:r>
              <a:rPr lang="ru-RU" sz="2000" dirty="0"/>
              <a:t> хворому </a:t>
            </a:r>
            <a:r>
              <a:rPr lang="ru-RU" sz="2000" dirty="0" err="1"/>
              <a:t>спокою</a:t>
            </a:r>
            <a:r>
              <a:rPr lang="ru-RU" sz="2000" dirty="0"/>
              <a:t>, «</a:t>
            </a:r>
            <a:r>
              <a:rPr lang="ru-RU" sz="2000" dirty="0" err="1"/>
              <a:t>дістають</a:t>
            </a:r>
            <a:r>
              <a:rPr lang="ru-RU" sz="2000" dirty="0"/>
              <a:t>», </a:t>
            </a:r>
            <a:r>
              <a:rPr lang="ru-RU" sz="2000" dirty="0" err="1"/>
              <a:t>лають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, </a:t>
            </a:r>
            <a:r>
              <a:rPr lang="ru-RU" sz="2000" dirty="0" err="1"/>
              <a:t>наказують</a:t>
            </a:r>
            <a:r>
              <a:rPr lang="ru-RU" sz="2000" dirty="0"/>
              <a:t> </a:t>
            </a:r>
            <a:r>
              <a:rPr lang="ru-RU" sz="2000" dirty="0" err="1"/>
              <a:t>щось</a:t>
            </a:r>
            <a:r>
              <a:rPr lang="ru-RU" sz="2000" dirty="0"/>
              <a:t> </a:t>
            </a:r>
            <a:r>
              <a:rPr lang="ru-RU" sz="2000" dirty="0" err="1"/>
              <a:t>робити</a:t>
            </a:r>
            <a:r>
              <a:rPr lang="ru-RU" sz="2000" dirty="0"/>
              <a:t>. </a:t>
            </a:r>
            <a:r>
              <a:rPr lang="ru-RU" sz="2000" dirty="0" err="1"/>
              <a:t>Останні</a:t>
            </a:r>
            <a:r>
              <a:rPr lang="ru-RU" sz="2000" dirty="0"/>
              <a:t> </a:t>
            </a:r>
            <a:r>
              <a:rPr lang="ru-RU" sz="2000" dirty="0" err="1"/>
              <a:t>називаються</a:t>
            </a:r>
            <a:r>
              <a:rPr lang="ru-RU" sz="2000" dirty="0"/>
              <a:t> </a:t>
            </a:r>
            <a:r>
              <a:rPr lang="ru-RU" sz="2000" dirty="0" err="1"/>
              <a:t>імперативними</a:t>
            </a:r>
            <a:r>
              <a:rPr lang="ru-RU" sz="2000" dirty="0"/>
              <a:t> (лат. </a:t>
            </a:r>
            <a:r>
              <a:rPr lang="en-US" sz="2000" dirty="0" err="1"/>
              <a:t>imperativus</a:t>
            </a:r>
            <a:r>
              <a:rPr lang="en-US" sz="2000" dirty="0"/>
              <a:t> — </a:t>
            </a:r>
            <a:r>
              <a:rPr lang="ru-RU" sz="2000" dirty="0"/>
              <a:t>той,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наказує</a:t>
            </a:r>
            <a:r>
              <a:rPr lang="ru-RU" sz="2000" dirty="0"/>
              <a:t>, </a:t>
            </a:r>
            <a:r>
              <a:rPr lang="ru-RU" sz="2000" dirty="0" err="1"/>
              <a:t>вимагає</a:t>
            </a:r>
            <a:r>
              <a:rPr lang="ru-RU" sz="2000" dirty="0"/>
              <a:t>). </a:t>
            </a:r>
            <a:r>
              <a:rPr lang="ru-RU" sz="2000" dirty="0" err="1"/>
              <a:t>Хворі</a:t>
            </a:r>
            <a:r>
              <a:rPr lang="ru-RU" sz="2000" dirty="0"/>
              <a:t> з </a:t>
            </a:r>
            <a:r>
              <a:rPr lang="ru-RU" sz="2000" dirty="0" err="1"/>
              <a:t>імперативними</a:t>
            </a:r>
            <a:r>
              <a:rPr lang="ru-RU" sz="2000" dirty="0"/>
              <a:t> голосами </a:t>
            </a:r>
            <a:r>
              <a:rPr lang="ru-RU" sz="2000" dirty="0" err="1"/>
              <a:t>бувають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небезпечними</a:t>
            </a:r>
            <a:r>
              <a:rPr lang="ru-RU" sz="2000" dirty="0"/>
              <a:t>. Вони </a:t>
            </a:r>
            <a:r>
              <a:rPr lang="ru-RU" sz="2000" dirty="0" err="1"/>
              <a:t>можуть</a:t>
            </a:r>
            <a:r>
              <a:rPr lang="ru-RU" sz="2000" dirty="0"/>
              <a:t> «</a:t>
            </a:r>
            <a:r>
              <a:rPr lang="ru-RU" sz="2000" dirty="0" err="1"/>
              <a:t>отримати</a:t>
            </a:r>
            <a:r>
              <a:rPr lang="ru-RU" sz="2000" dirty="0"/>
              <a:t> наказ» </a:t>
            </a:r>
            <a:r>
              <a:rPr lang="ru-RU" sz="2000" dirty="0" err="1"/>
              <a:t>скалічити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вбити</a:t>
            </a:r>
            <a:r>
              <a:rPr lang="ru-RU" sz="2000" dirty="0"/>
              <a:t> </a:t>
            </a:r>
            <a:r>
              <a:rPr lang="ru-RU" sz="2000" dirty="0" err="1"/>
              <a:t>когось</a:t>
            </a:r>
            <a:r>
              <a:rPr lang="ru-RU" sz="2000" dirty="0"/>
              <a:t>. </a:t>
            </a:r>
            <a:r>
              <a:rPr lang="ru-RU" sz="2000" dirty="0" err="1"/>
              <a:t>Змістом</a:t>
            </a:r>
            <a:r>
              <a:rPr lang="ru-RU" sz="2000" dirty="0"/>
              <a:t> </a:t>
            </a:r>
            <a:r>
              <a:rPr lang="ru-RU" sz="2000" dirty="0" err="1"/>
              <a:t>нюхових</a:t>
            </a:r>
            <a:r>
              <a:rPr lang="ru-RU" sz="2000" dirty="0"/>
              <a:t> </a:t>
            </a:r>
            <a:r>
              <a:rPr lang="ru-RU" sz="2000" dirty="0" err="1"/>
              <a:t>галюцинацій</a:t>
            </a:r>
            <a:r>
              <a:rPr lang="ru-RU" sz="2000" dirty="0"/>
              <a:t> є </a:t>
            </a:r>
            <a:r>
              <a:rPr lang="ru-RU" sz="2000" dirty="0" err="1"/>
              <a:t>дещо</a:t>
            </a:r>
            <a:r>
              <a:rPr lang="ru-RU" sz="2000" dirty="0"/>
              <a:t> </a:t>
            </a:r>
            <a:r>
              <a:rPr lang="ru-RU" sz="2000" dirty="0" err="1"/>
              <a:t>неприємні</a:t>
            </a:r>
            <a:r>
              <a:rPr lang="ru-RU" sz="2000" dirty="0"/>
              <a:t> запахи. </a:t>
            </a:r>
            <a:r>
              <a:rPr lang="ru-RU" sz="2000" dirty="0" err="1"/>
              <a:t>Зорових</a:t>
            </a:r>
            <a:r>
              <a:rPr lang="ru-RU" sz="2000" dirty="0"/>
              <a:t> — </a:t>
            </a:r>
            <a:r>
              <a:rPr lang="ru-RU" sz="2000" dirty="0" err="1"/>
              <a:t>різноманітні</a:t>
            </a:r>
            <a:r>
              <a:rPr lang="ru-RU" sz="2000" dirty="0"/>
              <a:t> </a:t>
            </a:r>
            <a:r>
              <a:rPr lang="ru-RU" sz="2000" dirty="0" err="1"/>
              <a:t>предмети</a:t>
            </a:r>
            <a:r>
              <a:rPr lang="ru-RU" sz="2000" dirty="0"/>
              <a:t> та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складові</a:t>
            </a:r>
            <a:r>
              <a:rPr lang="ru-RU" sz="2000" dirty="0"/>
              <a:t>, </a:t>
            </a:r>
            <a:r>
              <a:rPr lang="ru-RU" sz="2000" dirty="0" err="1"/>
              <a:t>цілісні</a:t>
            </a:r>
            <a:r>
              <a:rPr lang="ru-RU" sz="2000" dirty="0"/>
              <a:t> </a:t>
            </a:r>
            <a:r>
              <a:rPr lang="ru-RU" sz="2000" dirty="0" err="1"/>
              <a:t>ситуації</a:t>
            </a:r>
            <a:r>
              <a:rPr lang="ru-RU" sz="2000" dirty="0"/>
              <a:t>, в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суб'єкт</a:t>
            </a:r>
            <a:r>
              <a:rPr lang="ru-RU" sz="2000" dirty="0"/>
              <a:t>, як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/>
              <a:t>здається</a:t>
            </a:r>
            <a:r>
              <a:rPr lang="ru-RU" sz="2000" dirty="0"/>
              <a:t>, </a:t>
            </a:r>
            <a:r>
              <a:rPr lang="ru-RU" sz="2000" dirty="0" err="1"/>
              <a:t>перебуває</a:t>
            </a:r>
            <a:r>
              <a:rPr lang="ru-RU" sz="2000" dirty="0"/>
              <a:t>. </a:t>
            </a:r>
            <a:r>
              <a:rPr lang="ru-RU" sz="2000" dirty="0" err="1"/>
              <a:t>Тактильних</a:t>
            </a:r>
            <a:r>
              <a:rPr lang="ru-RU" sz="2000" dirty="0"/>
              <a:t> — </a:t>
            </a:r>
            <a:r>
              <a:rPr lang="ru-RU" sz="2000" dirty="0" err="1"/>
              <a:t>дотики</a:t>
            </a:r>
            <a:r>
              <a:rPr lang="ru-RU" sz="2000" dirty="0"/>
              <a:t>, </a:t>
            </a:r>
            <a:r>
              <a:rPr lang="ru-RU" sz="2000" dirty="0" err="1"/>
              <a:t>удари</a:t>
            </a:r>
            <a:r>
              <a:rPr lang="ru-RU" sz="2000" dirty="0"/>
              <a:t>, </a:t>
            </a:r>
            <a:r>
              <a:rPr lang="ru-RU" sz="2000" dirty="0" err="1"/>
              <a:t>тиск</a:t>
            </a:r>
            <a:r>
              <a:rPr lang="ru-RU" sz="2000" dirty="0"/>
              <a:t>, </a:t>
            </a:r>
            <a:r>
              <a:rPr lang="ru-RU" sz="2000" dirty="0" err="1"/>
              <a:t>щипання</a:t>
            </a:r>
            <a:r>
              <a:rPr lang="ru-RU" sz="2000" dirty="0"/>
              <a:t>. </a:t>
            </a:r>
            <a:r>
              <a:rPr lang="ru-RU" sz="2000" dirty="0" err="1"/>
              <a:t>Органічних</a:t>
            </a:r>
            <a:r>
              <a:rPr lang="ru-RU" sz="2000" dirty="0"/>
              <a:t> — </a:t>
            </a:r>
            <a:r>
              <a:rPr lang="ru-RU" sz="2000" dirty="0" err="1"/>
              <a:t>впливи</a:t>
            </a:r>
            <a:r>
              <a:rPr lang="ru-RU" sz="2000" dirty="0"/>
              <a:t> на </a:t>
            </a:r>
            <a:r>
              <a:rPr lang="ru-RU" sz="2000" dirty="0" err="1"/>
              <a:t>організм</a:t>
            </a:r>
            <a:r>
              <a:rPr lang="ru-RU" sz="2000" dirty="0"/>
              <a:t> та </a:t>
            </a:r>
            <a:r>
              <a:rPr lang="ru-RU" sz="2000" dirty="0" err="1"/>
              <a:t>внутрішні</a:t>
            </a:r>
            <a:r>
              <a:rPr lang="ru-RU" sz="2000" dirty="0"/>
              <a:t> </a:t>
            </a:r>
            <a:r>
              <a:rPr lang="ru-RU" sz="2000" dirty="0" err="1"/>
              <a:t>органи</a:t>
            </a:r>
            <a:r>
              <a:rPr lang="ru-RU" sz="2000" dirty="0"/>
              <a:t> (</a:t>
            </a:r>
            <a:r>
              <a:rPr lang="ru-RU" sz="2000" dirty="0" err="1"/>
              <a:t>удари</a:t>
            </a:r>
            <a:r>
              <a:rPr lang="ru-RU" sz="2000" dirty="0"/>
              <a:t> струму, </a:t>
            </a:r>
            <a:r>
              <a:rPr lang="ru-RU" sz="2000" dirty="0" err="1"/>
              <a:t>стрясання</a:t>
            </a:r>
            <a:r>
              <a:rPr lang="ru-RU" sz="2000" dirty="0"/>
              <a:t>, </a:t>
            </a:r>
            <a:r>
              <a:rPr lang="ru-RU" sz="2000" dirty="0" err="1"/>
              <a:t>розтягування</a:t>
            </a:r>
            <a:r>
              <a:rPr lang="ru-RU" sz="2000" dirty="0"/>
              <a:t>), </a:t>
            </a:r>
            <a:r>
              <a:rPr lang="ru-RU" sz="2000" dirty="0" err="1"/>
              <a:t>присутність</a:t>
            </a:r>
            <a:r>
              <a:rPr lang="ru-RU" sz="2000" dirty="0"/>
              <a:t> в них </a:t>
            </a:r>
            <a:r>
              <a:rPr lang="ru-RU" sz="2000" dirty="0" err="1"/>
              <a:t>сторонніх</a:t>
            </a:r>
            <a:r>
              <a:rPr lang="ru-RU" sz="2000" dirty="0"/>
              <a:t> </a:t>
            </a:r>
            <a:r>
              <a:rPr lang="ru-RU" sz="2000" dirty="0" err="1"/>
              <a:t>предметів</a:t>
            </a:r>
            <a:r>
              <a:rPr lang="ru-RU" sz="2000" dirty="0"/>
              <a:t>, </a:t>
            </a:r>
            <a:r>
              <a:rPr lang="ru-RU" sz="2000" dirty="0" err="1"/>
              <a:t>істот</a:t>
            </a:r>
            <a:r>
              <a:rPr lang="ru-RU" sz="2000" dirty="0"/>
              <a:t>, </a:t>
            </a:r>
            <a:r>
              <a:rPr lang="ru-RU" sz="2000" dirty="0" err="1"/>
              <a:t>загнивання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розкладання</a:t>
            </a:r>
            <a:r>
              <a:rPr lang="ru-RU" sz="2000" dirty="0"/>
              <a:t>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усіх</a:t>
            </a:r>
            <a:r>
              <a:rPr lang="ru-RU" sz="2000" dirty="0"/>
              <a:t> </a:t>
            </a:r>
            <a:r>
              <a:rPr lang="ru-RU" sz="2000" dirty="0" err="1"/>
              <a:t>внутрішніх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06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104</TotalTime>
  <Words>1374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Georgia</vt:lpstr>
      <vt:lpstr>Trebuchet MS</vt:lpstr>
      <vt:lpstr>Wingdings</vt:lpstr>
      <vt:lpstr>Воздушный поток</vt:lpstr>
      <vt:lpstr>ШИЗОФРЕНІЯ ЯК ХВОРОБА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ШЕЗОФРЕНІЯ ЯК ХВОРОБА</dc:title>
  <dc:creator>Admin</dc:creator>
  <cp:lastModifiedBy>Boss</cp:lastModifiedBy>
  <cp:revision>11</cp:revision>
  <dcterms:created xsi:type="dcterms:W3CDTF">2019-12-02T16:56:24Z</dcterms:created>
  <dcterms:modified xsi:type="dcterms:W3CDTF">2021-01-26T08:12:39Z</dcterms:modified>
</cp:coreProperties>
</file>