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1" r:id="rId2"/>
    <p:sldId id="295" r:id="rId3"/>
    <p:sldId id="308" r:id="rId4"/>
    <p:sldId id="314" r:id="rId5"/>
    <p:sldId id="332" r:id="rId6"/>
    <p:sldId id="315" r:id="rId7"/>
    <p:sldId id="320" r:id="rId8"/>
    <p:sldId id="321" r:id="rId9"/>
    <p:sldId id="319" r:id="rId10"/>
    <p:sldId id="312" r:id="rId11"/>
    <p:sldId id="326" r:id="rId12"/>
    <p:sldId id="323" r:id="rId13"/>
    <p:sldId id="316" r:id="rId14"/>
    <p:sldId id="317" r:id="rId15"/>
    <p:sldId id="318" r:id="rId16"/>
    <p:sldId id="324" r:id="rId17"/>
    <p:sldId id="330" r:id="rId18"/>
    <p:sldId id="331" r:id="rId19"/>
    <p:sldId id="327" r:id="rId20"/>
    <p:sldId id="329" r:id="rId21"/>
    <p:sldId id="328" r:id="rId22"/>
    <p:sldId id="333" r:id="rId23"/>
  </p:sldIdLst>
  <p:sldSz cx="9144000" cy="6858000" type="screen4x3"/>
  <p:notesSz cx="6761163" cy="9942513"/>
  <p:defaultTextStyle>
    <a:defPPr>
      <a:defRPr lang="uk-UA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ІПАТЕНКО Оле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E28"/>
    <a:srgbClr val="0D893C"/>
    <a:srgbClr val="E6F2E6"/>
    <a:srgbClr val="FEFEFE"/>
    <a:srgbClr val="6FCB6F"/>
    <a:srgbClr val="EBE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0" autoAdjust="0"/>
    <p:restoredTop sz="94364" autoAdjust="0"/>
  </p:normalViewPr>
  <p:slideViewPr>
    <p:cSldViewPr>
      <p:cViewPr varScale="1">
        <p:scale>
          <a:sx n="58" d="100"/>
          <a:sy n="58" d="100"/>
        </p:scale>
        <p:origin x="1200" y="48"/>
      </p:cViewPr>
      <p:guideLst>
        <p:guide orient="horz" pos="22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0D8C8E-3F6F-4FED-B1DF-C44F59A3C3E5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68009F-7932-47E8-9C45-B8C7672F226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E724BD-CD10-4AAA-8581-36641218E7EF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15C855-7C10-4C9F-A063-3B666B8D9C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F592-A8C3-4C92-9174-0C6A300C1CDA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D81A-325B-410B-A2FC-BA8438584EE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D50E-9376-46A1-B4D5-5C8DB585F0D2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9C872-3789-4B40-8AA9-FC121ED8F3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80AB-04F4-4306-BA53-1C5045466D10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2023C-6223-4802-AC12-985413B415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77D0-C0A6-452F-BAA2-F1B2A9FC9FE6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22EF0-F53D-4301-AAC2-1E474EE74EA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8F6F-011E-4A33-A77D-6AD2FD4846C9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CD8C-A4FE-4693-9A79-A76BA3A2C7D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DF74-82BE-4DD0-A69C-955F6E562F10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B8504-665B-4DF9-9074-3B53DA9E2C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35EB-BE33-4EA4-99E2-A4250DA3A04D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D280F-A1C6-4AD0-8A7D-B5F9E9231B1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8B8A-C03A-4BD9-8E9B-EB7E2ADBC6E6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4DB5-37CA-4B76-84BF-21A43CB2CD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F42E-B7A2-4BF5-8C5D-C1C55607082C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C966-398C-4938-82B0-452027FB5FF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DC29-993F-4467-9E75-FF4B43DDC240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A9CB4-4B09-40C8-90DB-77D88F9870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DA900-9791-4540-AB52-649FE1435215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A486-BDA5-41F9-8FE2-1E215B9A2DD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3AD598-8F01-4F4A-8349-3488F38366F9}" type="datetimeFigureOut">
              <a:rPr lang="uk-UA"/>
              <a:pPr>
                <a:defRPr/>
              </a:pPr>
              <a:t>24.01.2021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1C137-E0FB-4E46-90F2-964C45EB005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941888" y="4509120"/>
            <a:ext cx="4202112" cy="1312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uk-UA" sz="2000" b="1" dirty="0">
                <a:latin typeface="Tahoma" pitchFamily="34" charset="0"/>
                <a:cs typeface="Tahoma" pitchFamily="34" charset="0"/>
              </a:rPr>
              <a:t>Тетяна Давидова</a:t>
            </a:r>
            <a:r>
              <a:rPr lang="uk-UA" sz="2000" dirty="0">
                <a:latin typeface="Tahoma" pitchFamily="34" charset="0"/>
                <a:cs typeface="Tahoma" pitchFamily="34" charset="0"/>
              </a:rPr>
              <a:t>, </a:t>
            </a:r>
          </a:p>
          <a:p>
            <a:pPr algn="ctr"/>
            <a:r>
              <a:rPr lang="uk-UA" sz="2000" dirty="0">
                <a:latin typeface="Tahoma" pitchFamily="34" charset="0"/>
                <a:cs typeface="Tahoma" pitchFamily="34" charset="0"/>
              </a:rPr>
              <a:t>практичний психолог </a:t>
            </a:r>
            <a:r>
              <a:rPr lang="uk-UA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uk-UA" sz="2000" dirty="0">
                <a:latin typeface="Tahoma" pitchFamily="34" charset="0"/>
                <a:cs typeface="Tahoma" pitchFamily="34" charset="0"/>
              </a:rPr>
              <a:t>“Бердичівський </a:t>
            </a:r>
            <a:r>
              <a:rPr lang="uk-UA" sz="2000" dirty="0" smtClean="0">
                <a:latin typeface="Tahoma" pitchFamily="34" charset="0"/>
                <a:cs typeface="Tahoma" pitchFamily="34" charset="0"/>
              </a:rPr>
              <a:t>медичний фаховий  </a:t>
            </a:r>
            <a:r>
              <a:rPr lang="uk-UA" sz="2000" dirty="0">
                <a:latin typeface="Tahoma" pitchFamily="34" charset="0"/>
                <a:cs typeface="Tahoma" pitchFamily="34" charset="0"/>
              </a:rPr>
              <a:t>коледж</a:t>
            </a:r>
            <a:r>
              <a:rPr lang="uk-UA" sz="2000" dirty="0" smtClean="0">
                <a:latin typeface="Tahoma" pitchFamily="34" charset="0"/>
                <a:cs typeface="Tahoma" pitchFamily="34" charset="0"/>
              </a:rPr>
              <a:t>”  </a:t>
            </a:r>
            <a:endParaRPr lang="uk-UA" sz="2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5368" name="Групувати 1"/>
          <p:cNvGrpSpPr>
            <a:grpSpLocks/>
          </p:cNvGrpSpPr>
          <p:nvPr/>
        </p:nvGrpSpPr>
        <p:grpSpPr bwMode="auto">
          <a:xfrm>
            <a:off x="0" y="2565400"/>
            <a:ext cx="9144000" cy="1436688"/>
            <a:chOff x="0" y="2579962"/>
            <a:chExt cx="9144000" cy="1436833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2595839"/>
              <a:ext cx="9112250" cy="1403492"/>
            </a:xfrm>
            <a:prstGeom prst="rect">
              <a:avLst/>
            </a:prstGeom>
            <a:solidFill>
              <a:srgbClr val="FEFEF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3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2952750" y="2579962"/>
              <a:ext cx="203200" cy="1436833"/>
            </a:xfrm>
            <a:prstGeom prst="rect">
              <a:avLst/>
            </a:prstGeom>
            <a:solidFill>
              <a:srgbClr val="92D050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3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3155950" y="2579962"/>
              <a:ext cx="5988050" cy="1436833"/>
            </a:xfrm>
            <a:prstGeom prst="rect">
              <a:avLst/>
            </a:prstGeom>
            <a:solidFill>
              <a:srgbClr val="286E28"/>
            </a:solidFill>
            <a:ln>
              <a:solidFill>
                <a:srgbClr val="286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0074" rIns="0" bIns="40074" anchor="ctr"/>
            <a:lstStyle/>
            <a:p>
              <a:pPr algn="ctr">
                <a:spcAft>
                  <a:spcPts val="1050"/>
                </a:spcAft>
              </a:pPr>
              <a:r>
                <a:rPr lang="uk-UA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Булінг в студентському середовищі</a:t>
              </a:r>
            </a:p>
            <a:p>
              <a:pPr algn="ctr">
                <a:spcAft>
                  <a:spcPts val="1050"/>
                </a:spcAft>
              </a:pPr>
              <a:endParaRPr lang="uk-UA" sz="2100">
                <a:solidFill>
                  <a:srgbClr val="FFFF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15372" name="Рисунок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677" y="2579962"/>
              <a:ext cx="1963347" cy="14368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4581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377237" cy="55086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571500" indent="-571500" algn="just">
              <a:buFont typeface="Wingdings" pitchFamily="2" charset="2"/>
              <a:buChar char="q"/>
            </a:pPr>
            <a:r>
              <a:rPr lang="uk-UA" sz="3600" b="1">
                <a:latin typeface="Tahoma" pitchFamily="34" charset="0"/>
                <a:cs typeface="Tahoma" pitchFamily="34" charset="0"/>
              </a:rPr>
              <a:t>ФІЗИЧНИЙ </a:t>
            </a:r>
          </a:p>
          <a:p>
            <a:pPr marL="571500" indent="-571500" algn="just"/>
            <a:r>
              <a:rPr lang="uk-UA" sz="3600" b="1">
                <a:latin typeface="Tahoma" pitchFamily="34" charset="0"/>
                <a:cs typeface="Tahoma" pitchFamily="34" charset="0"/>
              </a:rPr>
              <a:t>    БУЛІНГ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фізичне залякування, тобто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активні дії, спрямовані на 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заподіяння фізичного болю та/або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тілесних ушкоджень (дотики, 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штовхання, стусани, удари, побої,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дії сексуального характеру тощо)</a:t>
            </a:r>
          </a:p>
          <a:p>
            <a:pPr marL="571500" indent="-571500"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marL="571500" indent="-571500" algn="just"/>
            <a:r>
              <a:rPr lang="uk-UA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Форми вияву: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uk-UA" sz="2000" b="1">
                <a:latin typeface="Tahoma" pitchFamily="34" charset="0"/>
                <a:cs typeface="Tahoma" pitchFamily="34" charset="0"/>
              </a:rPr>
              <a:t>фізичне насильство (штовхання, підніжки зачіпання, стусани, ляпаси, побиття, нанесення тілесних ушкоджень тощо)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uk-UA" sz="2000" b="1">
                <a:latin typeface="Tahoma" pitchFamily="34" charset="0"/>
                <a:cs typeface="Tahoma" pitchFamily="34" charset="0"/>
              </a:rPr>
              <a:t>сексуальний булінг (зйомки у роздягальні, сексуальні домагання тощо)</a:t>
            </a:r>
          </a:p>
          <a:p>
            <a:pPr marL="571500" indent="-571500" algn="just"/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4590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7700" y="1385888"/>
            <a:ext cx="324008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5605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377237" cy="33543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571500" indent="-571500" algn="just">
              <a:buFont typeface="Wingdings" pitchFamily="2" charset="2"/>
              <a:buChar char="q"/>
            </a:pPr>
            <a:r>
              <a:rPr lang="uk-UA" sz="3600" b="1">
                <a:latin typeface="Tahoma" pitchFamily="34" charset="0"/>
                <a:cs typeface="Tahoma" pitchFamily="34" charset="0"/>
              </a:rPr>
              <a:t>ЕКОНОМІЧНИЙ </a:t>
            </a:r>
          </a:p>
          <a:p>
            <a:pPr marL="571500" indent="-571500" algn="just"/>
            <a:r>
              <a:rPr lang="uk-UA" sz="3600" b="1">
                <a:latin typeface="Tahoma" pitchFamily="34" charset="0"/>
                <a:cs typeface="Tahoma" pitchFamily="34" charset="0"/>
              </a:rPr>
              <a:t>    БУЛІНГ</a:t>
            </a:r>
          </a:p>
          <a:p>
            <a:pPr marL="571500" indent="-571500"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крадіжки, пошкодження одягу 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та будь-яких інших речей 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жертви, вимагання грошей, 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цінностей, відбирання їжі,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будь-якого майна  жертви тощо</a:t>
            </a:r>
          </a:p>
          <a:p>
            <a:pPr marL="571500" indent="-571500" algn="just"/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5614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506538"/>
            <a:ext cx="34512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6629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377237" cy="48926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571500" indent="-571500" algn="just">
              <a:buFont typeface="Wingdings" pitchFamily="2" charset="2"/>
              <a:buChar char="q"/>
            </a:pPr>
            <a:r>
              <a:rPr lang="uk-UA" sz="3600" b="1">
                <a:latin typeface="Tahoma" pitchFamily="34" charset="0"/>
                <a:cs typeface="Tahoma" pitchFamily="34" charset="0"/>
              </a:rPr>
              <a:t>ПСИХОЛОГІЧНИЙ</a:t>
            </a:r>
          </a:p>
          <a:p>
            <a:pPr marL="571500" indent="-571500" algn="just"/>
            <a:r>
              <a:rPr lang="uk-UA" sz="3600" b="1">
                <a:latin typeface="Tahoma" pitchFamily="34" charset="0"/>
                <a:cs typeface="Tahoma" pitchFamily="34" charset="0"/>
              </a:rPr>
              <a:t>  БУЛІНГ</a:t>
            </a:r>
          </a:p>
          <a:p>
            <a:pPr marL="571500" indent="-571500"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насильство, пов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’</a:t>
            </a:r>
            <a:r>
              <a:rPr lang="uk-UA" sz="2000" b="1">
                <a:latin typeface="Tahoma" pitchFamily="34" charset="0"/>
                <a:cs typeface="Tahoma" pitchFamily="34" charset="0"/>
              </a:rPr>
              <a:t>язане з дією на 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психіку, що завдає психологічну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травму, шляхом словесних образ 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або погроз, переслідування,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залякування тощо, якими навмисно заподіюється вольова</a:t>
            </a:r>
          </a:p>
          <a:p>
            <a:pPr marL="571500" indent="-571500" algn="just"/>
            <a:r>
              <a:rPr lang="uk-UA" sz="2000" b="1">
                <a:latin typeface="Tahoma" pitchFamily="34" charset="0"/>
                <a:cs typeface="Tahoma" pitchFamily="34" charset="0"/>
              </a:rPr>
              <a:t>та емоційна невпевненість</a:t>
            </a:r>
          </a:p>
          <a:p>
            <a:pPr marL="571500" indent="-571500"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marL="571500" indent="-571500" algn="just"/>
            <a:r>
              <a:rPr lang="uk-UA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Форми вияву: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uk-UA" sz="2000" b="1">
                <a:latin typeface="Tahoma" pitchFamily="34" charset="0"/>
                <a:cs typeface="Tahoma" pitchFamily="34" charset="0"/>
              </a:rPr>
              <a:t>вербальний булінг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uk-UA" sz="2000" b="1">
                <a:latin typeface="Tahoma" pitchFamily="34" charset="0"/>
                <a:cs typeface="Tahoma" pitchFamily="34" charset="0"/>
              </a:rPr>
              <a:t>соціальний булінг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uk-UA" sz="2000" b="1">
                <a:latin typeface="Tahoma" pitchFamily="34" charset="0"/>
                <a:cs typeface="Tahoma" pitchFamily="34" charset="0"/>
              </a:rPr>
              <a:t>кібербулінг</a:t>
            </a:r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3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460500"/>
            <a:ext cx="3313112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7653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90538" y="1412875"/>
            <a:ext cx="8461375" cy="52006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/>
            <a:r>
              <a:rPr lang="uk-UA" sz="3600" b="1">
                <a:latin typeface="Tahoma" pitchFamily="34" charset="0"/>
                <a:cs typeface="Tahoma" pitchFamily="34" charset="0"/>
              </a:rPr>
              <a:t>  ВЕРБАЛЬНИЙ </a:t>
            </a:r>
          </a:p>
          <a:p>
            <a:pPr algn="just"/>
            <a:r>
              <a:rPr lang="uk-UA" sz="3600" b="1">
                <a:latin typeface="Tahoma" pitchFamily="34" charset="0"/>
                <a:cs typeface="Tahoma" pitchFamily="34" charset="0"/>
              </a:rPr>
              <a:t>  БУЛІНГ</a:t>
            </a: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активні дії, спрямовані на завдання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психологічної травми за допомогою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словесних висловлювань, якими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навмисно заподіюється емоційна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невпевненість (обзивання, глузування, залякування,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жорстокі висловлювання, висловлювання, які принижують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честь, гідність, якими ображається стать, раса, сексуальна    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орієнтація, погрози тощо)</a:t>
            </a: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7662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7700" y="1557338"/>
            <a:ext cx="32607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8677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461375" cy="48926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/>
            <a:r>
              <a:rPr lang="uk-UA" sz="3600" b="1">
                <a:latin typeface="Tahoma" pitchFamily="34" charset="0"/>
                <a:cs typeface="Tahoma" pitchFamily="34" charset="0"/>
              </a:rPr>
              <a:t>  СОЦІАЛЬНИЙ </a:t>
            </a:r>
          </a:p>
          <a:p>
            <a:pPr algn="just"/>
            <a:r>
              <a:rPr lang="uk-UA" sz="3600" b="1">
                <a:latin typeface="Tahoma" pitchFamily="34" charset="0"/>
                <a:cs typeface="Tahoma" pitchFamily="34" charset="0"/>
              </a:rPr>
              <a:t>  БУЛІНГ</a:t>
            </a: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активні дії, які полягають у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залякуванні з застосуванням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тактики ізоляції (ігнорування,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відмова у спілкуванні, бойкот,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розповсюдження пліток тощо).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Такий вид булінгу спрямований на «соціальне видалення»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жертви з колективу, переведення її у статус «білої ворони»</a:t>
            </a: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8686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397000"/>
            <a:ext cx="3768725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9701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461375" cy="51387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/>
            <a:r>
              <a:rPr lang="uk-UA" sz="3600" b="1">
                <a:latin typeface="Tahoma" pitchFamily="34" charset="0"/>
                <a:cs typeface="Tahoma" pitchFamily="34" charset="0"/>
              </a:rPr>
              <a:t>  ЕЛЕКТРОННИЙ </a:t>
            </a:r>
          </a:p>
          <a:p>
            <a:pPr algn="just"/>
            <a:r>
              <a:rPr lang="uk-UA" sz="3600" b="1">
                <a:latin typeface="Tahoma" pitchFamily="34" charset="0"/>
                <a:cs typeface="Tahoma" pitchFamily="34" charset="0"/>
              </a:rPr>
              <a:t>  БУЛІНГ</a:t>
            </a:r>
          </a:p>
          <a:p>
            <a:pPr algn="just"/>
            <a:r>
              <a:rPr lang="uk-UA" sz="3600" b="1">
                <a:latin typeface="Tahoma" pitchFamily="34" charset="0"/>
                <a:cs typeface="Tahoma" pitchFamily="34" charset="0"/>
              </a:rPr>
              <a:t>  (КІБЕРБУЛІНГ)</a:t>
            </a: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активні дії, спрямовані на завдання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психологічної травми шляхом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приниження за допомогою мобільних телефонів, мережі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Інтернет, інших електронних пристроїв (знімання на відео    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бійок чи інших принижень, цькування через соціальні   </a:t>
            </a:r>
          </a:p>
          <a:p>
            <a:pPr algn="just"/>
            <a:r>
              <a:rPr lang="uk-UA" sz="2000" b="1">
                <a:latin typeface="Tahoma" pitchFamily="34" charset="0"/>
                <a:cs typeface="Tahoma" pitchFamily="34" charset="0"/>
              </a:rPr>
              <a:t>мережі тощо). </a:t>
            </a: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/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9710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374775"/>
            <a:ext cx="31210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30725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461375" cy="520065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ЯК ДІЯТИ ДИТИНІ - ЖЕРТВІ БУЛІНГУ</a:t>
            </a:r>
          </a:p>
          <a:p>
            <a:pPr algn="ctr"/>
            <a:r>
              <a:rPr lang="uk-U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(поради)</a:t>
            </a:r>
            <a:endParaRPr lang="uk-UA" sz="2000" b="1"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НЕ ЗАМОВЧУВАТИ СИТУАЦІЮ </a:t>
            </a:r>
            <a:r>
              <a:rPr lang="uk-UA" sz="2000">
                <a:latin typeface="Tahoma" pitchFamily="34" charset="0"/>
                <a:cs typeface="Tahoma" pitchFamily="34" charset="0"/>
              </a:rPr>
              <a:t>(розповісти батькам, вчителям, адміністрації навчального закладу або комусь з дорослих)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ОСОБИСТО ПРОТИСТОЯТИ БУЛЕРУ </a:t>
            </a:r>
            <a:r>
              <a:rPr lang="uk-UA" sz="2000">
                <a:latin typeface="Tahoma" pitchFamily="34" charset="0"/>
                <a:cs typeface="Tahoma" pitchFamily="34" charset="0"/>
              </a:rPr>
              <a:t>(по можливості не піддаватися на провокації, не зважати на образи, так як відсутність відповідної  реакції жертви призведе до того, що вона стане нецікавою булеру)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ЗАТЕЛЕФОНУВАТИ НА НАЦІОНАЛЬНУ ДИТЯЧУ «ГАРЯЧУ ЛІНІЮ» 0 800 500 225 772 (БЕЗКОШТОВНО)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ЗАТЕЛЕФОНУВАТИ ДО ПОЛІЦІЇ 102 </a:t>
            </a:r>
            <a:r>
              <a:rPr lang="uk-UA" sz="2000">
                <a:latin typeface="Tahoma" pitchFamily="34" charset="0"/>
                <a:cs typeface="Tahoma" pitchFamily="34" charset="0"/>
              </a:rPr>
              <a:t>(розповісти про ситуацію)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ЗАТЕЛЕФОНУВАТИ ДО КОНТАКТ-ЦЕНТРУ БЕЗОПЛАТНОЇ ПРАВОВОЇ ДОПОМОГИ 0 800 213 103 (БЕЗКОШТОВНО)</a:t>
            </a:r>
          </a:p>
          <a:p>
            <a:pPr algn="just"/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31749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461375" cy="5508625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ЯК ДІЯТИ БАТЬКАМ ДИТИНИ - ЖЕРТВИ БУЛІНГУ</a:t>
            </a:r>
          </a:p>
          <a:p>
            <a:pPr algn="ctr"/>
            <a:r>
              <a:rPr lang="uk-U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(поради)</a:t>
            </a:r>
            <a:endParaRPr lang="uk-UA" sz="2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НАВЧИТИ ДИТИНУ НЕАГРЕСИВНО ПРОТИСТОЯТИ БУЛІНГУ </a:t>
            </a:r>
            <a:r>
              <a:rPr lang="uk-UA" sz="2000">
                <a:latin typeface="Tahoma" pitchFamily="34" charset="0"/>
                <a:cs typeface="Tahoma" pitchFamily="34" charset="0"/>
              </a:rPr>
              <a:t>(уникати кривдника, не реагувати на нього, переключитися на спілкування з друзями, не залишаючись на самоті, поводитися впевнено)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ПОВІДОМИТИ ПРО ФАКТ БУЛІНГУ ВЧИТЕЛЯ ДИТИНИ, АДМІНІСТРАЦІЮ ШКОЛИ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ПОСПІЛКУВАТИСЯ З БАТЬКАМИ БУЛЕРА З МЕТОЮ ВПЛИВУ НА ЙОГО НЕГАТИВНУ ПОВЕДІНКУ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ЗАЛУЧИТИ ДИТИНУ ДО ПОЗАШКІЛЬНИХ ЗАНЯТЬ З МЕТОЮ РОЗШИРЕННЯ КОЛА ЇЇ СПІЛКУВАННЯ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ЯКЩО «МИРНІ» МЕТОДИ НЕ ДОПОМАГАЮТЬ, ОБОВ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’</a:t>
            </a: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ЯЗКОВО ЗВЕРНУТИСЯ ДО КОМПЕТЕНТНИХ ОРГАНІВ </a:t>
            </a:r>
            <a:r>
              <a:rPr lang="uk-UA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(поліції, прокуратури, служби у справах дітей тощо)</a:t>
            </a:r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32773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461375" cy="458470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ЯК ДІЯТИ БАТЬКАМ ДИТИНИ - БУЛЕРА</a:t>
            </a:r>
          </a:p>
          <a:p>
            <a:pPr algn="ctr"/>
            <a:r>
              <a:rPr lang="uk-U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(поради)</a:t>
            </a:r>
            <a:endParaRPr lang="uk-UA" sz="2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ПОСТАВИТИСЯ ДО БУЛІНГУ СЕРЙОЗНО </a:t>
            </a:r>
            <a:r>
              <a:rPr lang="uk-UA" sz="2000">
                <a:latin typeface="Tahoma" pitchFamily="34" charset="0"/>
                <a:cs typeface="Tahoma" pitchFamily="34" charset="0"/>
              </a:rPr>
              <a:t>(не сприймати його як тимчасове явище в поведінці дитини)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ПОСПІЛКУВАТИСЯ З ДИТИНОЮ </a:t>
            </a:r>
            <a:r>
              <a:rPr lang="uk-UA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(з метою з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’</a:t>
            </a: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ясування причин такої поведінки, шляхів вирішення проблеми</a:t>
            </a:r>
            <a:r>
              <a:rPr lang="uk-UA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ПРИЙТИ З ДИТИНОЮ НА ПРИЙОМ ДО ПСИХОЛОГА </a:t>
            </a:r>
            <a:r>
              <a:rPr lang="uk-UA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(фахівець допоможе розібратися у психологічних аспектах булінгу)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НЕ ДОПУСКАТИ ОБРАЗ ДИТИНИ ВДОМА </a:t>
            </a:r>
            <a:r>
              <a:rPr lang="uk-UA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(часто діти, які зазнають насильства вдома, самі в школі стають кривдниками)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ПОСТІЙНО АКЦЕНТРУВАТИ ДИТИНІ НА НЕОБХІДНОСТІ СПІВЧУВАТИ, СПІВПЕРЕЖИВАТИ, РОБИТИ ДОБРО</a:t>
            </a:r>
            <a:endParaRPr lang="ru-RU" sz="2000" b="1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33797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461375" cy="5078413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ВІДПОВІДАЛЬНІСТЬ ЗА ВЧИНЕННЯ БУЛІНГУ</a:t>
            </a:r>
          </a:p>
          <a:p>
            <a:endParaRPr lang="uk-UA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uk-UA">
                <a:latin typeface="Tahoma" pitchFamily="34" charset="0"/>
                <a:cs typeface="Tahoma" pitchFamily="34" charset="0"/>
              </a:rPr>
              <a:t>      </a:t>
            </a:r>
            <a:r>
              <a:rPr lang="uk-UA" b="1">
                <a:latin typeface="Tahoma" pitchFamily="34" charset="0"/>
                <a:cs typeface="Tahoma" pitchFamily="34" charset="0"/>
              </a:rPr>
              <a:t>За вчинення булінгу (в залежності від самого діяння, його наслідків, віку булера) можуть наставати різні види відповідальності:</a:t>
            </a:r>
          </a:p>
          <a:p>
            <a:pPr algn="just">
              <a:buFont typeface="Arial" charset="0"/>
              <a:buChar char="•"/>
            </a:pPr>
            <a:r>
              <a:rPr lang="uk-UA">
                <a:latin typeface="Tahoma" pitchFamily="34" charset="0"/>
                <a:cs typeface="Tahoma" pitchFamily="34" charset="0"/>
              </a:rPr>
              <a:t>матеріальну та моральну шкоду за діяння, вчинене дитиною у віці до 14 років, несуть батьки, які відшкодовують матеріальні збитки, завдані жертві діями булера, а також доведену у встановленому законом порядку моральну шкоду </a:t>
            </a:r>
          </a:p>
          <a:p>
            <a:pPr algn="just">
              <a:buFont typeface="Arial" charset="0"/>
              <a:buChar char="•"/>
            </a:pPr>
            <a:r>
              <a:rPr lang="uk-UA">
                <a:latin typeface="Tahoma" pitchFamily="34" charset="0"/>
                <a:cs typeface="Tahoma" pitchFamily="34" charset="0"/>
              </a:rPr>
              <a:t>до учня можуть також бути застосовані заходи педагогічного впливу, передбачені статутами відповідних навчальних закладів</a:t>
            </a:r>
          </a:p>
          <a:p>
            <a:pPr algn="just">
              <a:buFont typeface="Arial" charset="0"/>
              <a:buChar char="•"/>
            </a:pPr>
            <a:r>
              <a:rPr lang="uk-UA">
                <a:latin typeface="Tahoma" pitchFamily="34" charset="0"/>
                <a:cs typeface="Tahoma" pitchFamily="34" charset="0"/>
              </a:rPr>
              <a:t>якщо діяння підпадає під ознаки адміністративного правопорушення або злочину, то за його вчинення настає адміністративна та кримінальна відповідальність відповідно. Причому до таких видів відповідальності у різних випадках можуть притягуватися як діти, так і їх батьки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16389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Прямокутник 2"/>
          <p:cNvSpPr>
            <a:spLocks noChangeArrowheads="1"/>
          </p:cNvSpPr>
          <p:nvPr/>
        </p:nvSpPr>
        <p:spPr bwMode="auto">
          <a:xfrm>
            <a:off x="755650" y="1708150"/>
            <a:ext cx="79930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3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39750" y="1916113"/>
            <a:ext cx="8208963" cy="27527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spcBef>
                <a:spcPct val="20000"/>
              </a:spcBef>
            </a:pPr>
            <a:r>
              <a:rPr lang="uk-UA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 «Несправедливість досягається двома способами: або насильством, або обманом»</a:t>
            </a:r>
          </a:p>
          <a:p>
            <a:pPr defTabSz="914400">
              <a:spcBef>
                <a:spcPct val="20000"/>
              </a:spcBef>
            </a:pPr>
            <a:r>
              <a:rPr lang="uk-UA" sz="32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				</a:t>
            </a:r>
          </a:p>
          <a:p>
            <a:pPr defTabSz="914400">
              <a:spcBef>
                <a:spcPct val="20000"/>
              </a:spcBef>
            </a:pPr>
            <a:r>
              <a:rPr lang="uk-UA" sz="32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			  Марк Тулій Цицерон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34821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461375" cy="5138738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АДМІНІСТРАТИВНА ВІДПОВІДАЛЬНІСТЬ</a:t>
            </a:r>
          </a:p>
          <a:p>
            <a:pPr algn="ctr"/>
            <a:r>
              <a:rPr lang="uk-UA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(передбачена Кодексом України про адміністративні правопорушення)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500" b="1">
                <a:latin typeface="Tahoma" pitchFamily="34" charset="0"/>
                <a:cs typeface="Tahoma" pitchFamily="34" charset="0"/>
              </a:rPr>
              <a:t>за дітей, віком до 16 років, відповідальність несуть батьки або особи, що їх замінюють </a:t>
            </a:r>
            <a:r>
              <a:rPr lang="uk-UA" sz="1500">
                <a:latin typeface="Tahoma" pitchFamily="34" charset="0"/>
                <a:cs typeface="Tahoma" pitchFamily="34" charset="0"/>
              </a:rPr>
              <a:t>(такі особи, як правило, притягуються до адміністративної відповідальності в порядку ст. 184 КУпАП)</a:t>
            </a:r>
          </a:p>
          <a:p>
            <a:pPr>
              <a:buFont typeface="Wingdings" pitchFamily="2" charset="2"/>
              <a:buChar char="Ø"/>
            </a:pPr>
            <a:endParaRPr lang="uk-UA" sz="1500" b="1"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500" b="1">
                <a:latin typeface="Tahoma" pitchFamily="34" charset="0"/>
                <a:cs typeface="Tahoma" pitchFamily="34" charset="0"/>
              </a:rPr>
              <a:t>у віці від 16 років до 18 років неповнолітній сам може притягуватися до адміністративної відповідальності в залежності від правопорушення </a:t>
            </a:r>
            <a:r>
              <a:rPr lang="uk-UA" sz="1500">
                <a:latin typeface="Tahoma" pitchFamily="34" charset="0"/>
                <a:cs typeface="Tahoma" pitchFamily="34" charset="0"/>
              </a:rPr>
              <a:t>(дрібне викрадення чужого майна (ст. 51 КУпАП); дрібне хуліганство (ст. 173 КУпАП); поширення неправдивих чуток (ст. 173-1 КУпАП) тощо)</a:t>
            </a:r>
          </a:p>
          <a:p>
            <a:r>
              <a:rPr lang="uk-UA" sz="1500" b="1">
                <a:latin typeface="Tahoma" pitchFamily="34" charset="0"/>
                <a:cs typeface="Tahoma" pitchFamily="34" charset="0"/>
              </a:rPr>
              <a:t>      У такому випадку до нього застосовуються </a:t>
            </a:r>
            <a:r>
              <a:rPr lang="ru-RU" sz="1500" b="1">
                <a:latin typeface="Tahoma" pitchFamily="34" charset="0"/>
                <a:cs typeface="Tahoma" pitchFamily="34" charset="0"/>
              </a:rPr>
              <a:t>такі заходи впливу:</a:t>
            </a:r>
          </a:p>
          <a:p>
            <a:r>
              <a:rPr lang="ru-RU" sz="1500" b="1">
                <a:latin typeface="Tahoma" pitchFamily="34" charset="0"/>
                <a:cs typeface="Tahoma" pitchFamily="34" charset="0"/>
              </a:rPr>
              <a:t>	1) зобов'язання публічно або в іншій формі попросити вибачення у потерпілого</a:t>
            </a:r>
          </a:p>
          <a:p>
            <a:r>
              <a:rPr lang="ru-RU" sz="1500" b="1">
                <a:latin typeface="Tahoma" pitchFamily="34" charset="0"/>
                <a:cs typeface="Tahoma" pitchFamily="34" charset="0"/>
              </a:rPr>
              <a:t>	2) попередження</a:t>
            </a:r>
          </a:p>
          <a:p>
            <a:r>
              <a:rPr lang="ru-RU" sz="1500" b="1">
                <a:latin typeface="Tahoma" pitchFamily="34" charset="0"/>
                <a:cs typeface="Tahoma" pitchFamily="34" charset="0"/>
              </a:rPr>
              <a:t>	3) догана або сувора догана</a:t>
            </a:r>
          </a:p>
          <a:p>
            <a:r>
              <a:rPr lang="ru-RU" sz="1500" b="1">
                <a:latin typeface="Tahoma" pitchFamily="34" charset="0"/>
                <a:cs typeface="Tahoma" pitchFamily="34" charset="0"/>
              </a:rPr>
              <a:t>	4) передача неповнолітнього під нагляд батькам або особам, які їх замінюють, чи під нагляд педагогічному або трудовому колективу за їх згодою, а також окремим громадянам на їх прохання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35845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188" y="1292225"/>
            <a:ext cx="8461375" cy="520065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КРИМІНАЛЬНА ВІДПОВІДАЛЬНІСТЬ</a:t>
            </a:r>
          </a:p>
          <a:p>
            <a:pPr algn="ctr"/>
            <a:r>
              <a:rPr lang="uk-UA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(передбачена Кримінальним кодексом України)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500" b="1">
                <a:latin typeface="Tahoma" pitchFamily="34" charset="0"/>
                <a:cs typeface="Tahoma" pitchFamily="34" charset="0"/>
              </a:rPr>
              <a:t>у віці від 16 років до 18 років неповнолітній сам може притягуватися до кримінальної відповідальності в залежності від скоєного ним злочину</a:t>
            </a:r>
          </a:p>
          <a:p>
            <a:pPr algn="just"/>
            <a:endParaRPr lang="uk-UA" sz="1500" b="1"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500" b="1">
                <a:latin typeface="Tahoma" pitchFamily="34" charset="0"/>
                <a:cs typeface="Tahoma" pitchFamily="34" charset="0"/>
              </a:rPr>
              <a:t>за деякі види злочинів, передбачені ст. 22 ККУ, неповнолітній може притягуватися з 14 років</a:t>
            </a:r>
            <a:r>
              <a:rPr lang="uk-UA" sz="1500">
                <a:latin typeface="Tahoma" pitchFamily="34" charset="0"/>
                <a:cs typeface="Tahoma" pitchFamily="34" charset="0"/>
              </a:rPr>
              <a:t> (умисне тяжке тілесне ушкодження (ст. 121 ККУ) умисне середньої тяжкості тілесне ушкодження (ст.122 ККУ); зґвалтування (ст. 152 ККУ); насильницьке задоволення статевої пристрасті неприродним способом (ст. 153 ККУ); крадіжку (185 ККУ) тощо)</a:t>
            </a:r>
          </a:p>
          <a:p>
            <a:pPr algn="just"/>
            <a:endParaRPr lang="uk-UA" sz="1500"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500" b="1">
                <a:latin typeface="Tahoma" pitchFamily="34" charset="0"/>
                <a:cs typeface="Tahoma" pitchFamily="34" charset="0"/>
              </a:rPr>
              <a:t>якщо неповнолітній, який до досягнення віку, з якого настає кримінальна відповідальність, вчинить діяння, яке підпадає під ознаки злочину, до нього судом можуть бути застосовані примусові заходи виховного характеру</a:t>
            </a:r>
          </a:p>
          <a:p>
            <a:pPr algn="just">
              <a:buFont typeface="Wingdings" pitchFamily="2" charset="2"/>
              <a:buChar char="Ø"/>
            </a:pPr>
            <a:endParaRPr lang="uk-UA" sz="1500" b="1"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500" b="1">
                <a:latin typeface="Tahoma" pitchFamily="34" charset="0"/>
                <a:cs typeface="Tahoma" pitchFamily="34" charset="0"/>
              </a:rPr>
              <a:t>до кримінальної відповідальності  також можуть притягуватися батьки, опікуни чи піклувальники дитини</a:t>
            </a:r>
            <a:r>
              <a:rPr lang="ru-RU" sz="1500">
                <a:latin typeface="Tahoma" pitchFamily="34" charset="0"/>
                <a:cs typeface="Tahoma" pitchFamily="34" charset="0"/>
              </a:rPr>
              <a:t> (ст. 166 ККУ: злісне невиконання обов'язків по догляду за дитиною або за особою, щодо якої встановлена опіка чи піклування)</a:t>
            </a:r>
            <a:endParaRPr lang="uk-UA" sz="1500" b="1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36869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84213" y="1412875"/>
            <a:ext cx="7848600" cy="32321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4400" b="1">
                <a:solidFill>
                  <a:srgbClr val="286E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ПАМ</a:t>
            </a:r>
            <a:r>
              <a:rPr lang="en-US" sz="4400" b="1">
                <a:solidFill>
                  <a:srgbClr val="286E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’</a:t>
            </a:r>
            <a:r>
              <a:rPr lang="uk-UA" sz="4400" b="1">
                <a:solidFill>
                  <a:srgbClr val="286E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ЯТАЙТЕ!</a:t>
            </a:r>
          </a:p>
          <a:p>
            <a:pPr algn="just"/>
            <a:r>
              <a:rPr lang="uk-UA" sz="32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uk-UA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«Спробуйте бути хоч трохи добрішими – і ви побачите, що будете не в змозі зробити поганий вчинок»</a:t>
            </a:r>
          </a:p>
          <a:p>
            <a:r>
              <a:rPr lang="uk-UA" sz="32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					   </a:t>
            </a:r>
            <a:r>
              <a:rPr lang="uk-UA" sz="32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Конфуцій </a:t>
            </a:r>
          </a:p>
        </p:txBody>
      </p:sp>
      <p:pic>
        <p:nvPicPr>
          <p:cNvPr id="3687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645025"/>
            <a:ext cx="338455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17413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464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defTabSz="91423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r>
              <a:rPr lang="uk-UA" sz="4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(від англ.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ully-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хуліган, задирака, грубіян) – тривалий процес свідомого жорстокого ставлення, агресивної поведінки з метою заподіяння шкоди, викликання страху, тривоги, створення негативного середовища для людини</a:t>
            </a: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18437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ПРОЯВУ БУЛІНГУ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словесні образи, глузування, обзивання, погрози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образливі жести або дії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словесні та інтонаційні залякування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ігнорування, відмова від спілкування, бойкот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вимагання грошей, їжі, майна, псування речей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фізичне насилля, тобто дії, спрямовані на завдання болю чи тілесних ушкоджень (удари, штовхання, викручування рук, підніжки, побиття тощо)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через гаджети (через смс з мобільних телефонів, електронні листи)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у соціальних мережах тощо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19461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ОСНОВНІ ПРИЧИНИ БУЛІНГУ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помилкове уявлення про те, що агресивна поведінка допустима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бажання завоювати авторитет в очах друзів та однолітків, стати «популярним»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бажання привернути увагу дорослих 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компенсація за особистісні невдачі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нудьга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заздрість, злість, жорстокість, підлість</a:t>
            </a:r>
          </a:p>
          <a:p>
            <a:pPr marL="342900" indent="-34290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тиск та жорстоке поводження батьків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0485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651887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СОЦІАЛЬНА СТРУКТУРА БУЛІНГУ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2963" y="2887663"/>
            <a:ext cx="3729037" cy="1744662"/>
          </a:xfrm>
          <a:prstGeom prst="roundRect">
            <a:avLst/>
          </a:prstGeom>
          <a:solidFill>
            <a:srgbClr val="286E28"/>
          </a:solidFill>
          <a:ln>
            <a:solidFill>
              <a:srgbClr val="FEFEF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uk-UA" sz="240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ПЕРЕСЛІДУВАЧ (БУЛЕР)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2975" y="5121275"/>
            <a:ext cx="3629025" cy="936625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ЖЕРТВА</a:t>
            </a:r>
            <a:endParaRPr lang="ru-RU" sz="24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3800" y="2909888"/>
            <a:ext cx="3471863" cy="72707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СПОСТЕРІГАЧ</a:t>
            </a:r>
            <a:endParaRPr lang="ru-RU" sz="24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478882" y="4615656"/>
            <a:ext cx="457200" cy="503237"/>
          </a:xfrm>
          <a:prstGeom prst="rightArrow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98" name="Рисунок 4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0950" y="3973513"/>
            <a:ext cx="3414713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" name="Прямая со стрелкой 43"/>
          <p:cNvCxnSpPr/>
          <p:nvPr/>
        </p:nvCxnSpPr>
        <p:spPr>
          <a:xfrm>
            <a:off x="4572000" y="3836988"/>
            <a:ext cx="1871663" cy="6715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9" idx="3"/>
          </p:cNvCxnSpPr>
          <p:nvPr/>
        </p:nvCxnSpPr>
        <p:spPr>
          <a:xfrm flipV="1">
            <a:off x="4572000" y="5456238"/>
            <a:ext cx="1871663" cy="133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380288" y="3636963"/>
            <a:ext cx="287337" cy="1276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508625" y="3636963"/>
            <a:ext cx="1871663" cy="1276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1509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340768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ВІДЧУВАЄ СИЛЬНУ ПОТРЕБУ ПАНУВАТИ І 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ПІДПОРЯДКОВУВАТИ СОБІ ІНШИХ 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ПЕРЕСЛІДУЄ ВЛАСНІ ЦІЛІ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ІМПУЛЬСИВНИЙ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ЗУХВАЛИЙ ТА АРГЕСИВНИЙ У ВІДНОШЕННІ ДО ДОРОСЛИХ (ПЕРЕДУСІМ БАТЬКІВ ТА ВЧИТЕЛІВ)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ПОЗБАВЛЕНИЙ СПІВЧУТТЯ ДО ЖЕРТВИ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НЕРІДКО МАЄ ФІЗИЧНУ ПЕРЕВАГУ ПЕРЕД ІНШИМИ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4213" y="1412875"/>
            <a:ext cx="3024187" cy="1717675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ТИПОВИЙ ПЕРЕСЛІДУВАЧ</a:t>
            </a:r>
          </a:p>
          <a:p>
            <a:pPr algn="ctr"/>
            <a:r>
              <a:rPr lang="uk-UA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(БУЛЕР)</a:t>
            </a:r>
            <a:endParaRPr lang="ru-RU" sz="24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1519" name="Рисунок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9788" y="1412875"/>
            <a:ext cx="3881437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 стрелкой 18"/>
          <p:cNvCxnSpPr/>
          <p:nvPr/>
        </p:nvCxnSpPr>
        <p:spPr>
          <a:xfrm>
            <a:off x="3708400" y="2271713"/>
            <a:ext cx="2522538" cy="293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2533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340768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ПОЛОХЛИВА, ВРАЗЛИВА, ЗАМКНУТА, 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СОРОМ</a:t>
            </a:r>
            <a:r>
              <a:rPr lang="en-US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ЯЗЛИВА, МАЄ НИЗЬКУ САМООЦІНКУ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ЗАНИЖЕНИЙ АБО ЗАВИЩЕНИЙ РІВЕНЬ ІНТЕЛЕКТУ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СХИЛЬНА ДО ДЕПРЕСІЇ, ЧАСТІШЕ ЗА ІНШИХ ОДНОЛІТКІВ ДУМАЄ ПРО САМОГУБСТВО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МАЄ ФІЗИЧНІ ВАДИ (НОСИТЬ ОКУЛЯРИ ЧЕРЕЗ ПОГАНИЙ ЗІР, ПОГАНО ЧУЄ, МАЄ ПОРУШЕННЯ ОПОРНО-РУХОВОГО АПАРАТУ, ЗАЇКАННЯ ТОЩО)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ЗОВНІШНІ ОСОБЛИВОСТІ (РУДЕ ВОЛОССЯ, ВЕСНЯНКИ, ВІДСТОВБУРЧЕНІ ВУХА, НЕЗВИЧНА ФОРМА ГОЛОВИ, НАДМІРНА ХУДОРЛЯВІСТЬ ЧИ ПОВНОТА ТОЩО)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НЕДОСТАТНЬО РОЗВИНЕНІ СОЦІАЛЬНІ НАВИЧКИ (ПРОБЛЕМИ У СПІЛКУВАННІ, ВІДСУТНІСТЬ ДОСВІДУ «ЖИТТЯ У КОЛЕКТИВІ»)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91423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4213" y="1412875"/>
            <a:ext cx="3024187" cy="1295400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ТИПОВА ЖЕРТВА</a:t>
            </a:r>
            <a:endParaRPr lang="ru-RU" sz="24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254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444625"/>
            <a:ext cx="3236912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>
            <a:stCxn id="9" idx="3"/>
          </p:cNvCxnSpPr>
          <p:nvPr/>
        </p:nvCxnSpPr>
        <p:spPr>
          <a:xfrm>
            <a:off x="3708400" y="2060575"/>
            <a:ext cx="2159000" cy="504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025" y="239713"/>
            <a:ext cx="2268538" cy="755650"/>
          </a:xfrm>
          <a:prstGeom prst="rect">
            <a:avLst/>
          </a:prstGeom>
          <a:noFill/>
        </p:spPr>
        <p:txBody>
          <a:bodyPr lIns="80147" tIns="40074" rIns="80147" bIns="40074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3557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ВИДИ БУЛІНГУ</a:t>
            </a: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08025" y="2622550"/>
            <a:ext cx="3617913" cy="82550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uk-UA" sz="240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ФІЗИЧНИЙ </a:t>
            </a:r>
          </a:p>
          <a:p>
            <a:pPr algn="ctr"/>
            <a:r>
              <a:rPr lang="uk-UA" sz="240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БУЛІНГ</a:t>
            </a:r>
            <a:endParaRPr lang="ru-RU" sz="2400">
              <a:solidFill>
                <a:srgbClr val="F2F2F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9338" y="2622550"/>
            <a:ext cx="3708400" cy="849313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ПСИХОЛОГІЧНИЙ БУЛІНГ</a:t>
            </a:r>
            <a:endParaRPr lang="ru-RU" sz="24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38788" y="3660775"/>
            <a:ext cx="3008312" cy="7207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вербальний (словесний) булінг</a:t>
            </a:r>
            <a:endParaRPr lang="ru-RU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38788" y="4589463"/>
            <a:ext cx="3028950" cy="719137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соціальний булінг</a:t>
            </a:r>
            <a:endParaRPr lang="ru-RU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49900" y="5546725"/>
            <a:ext cx="3006725" cy="7207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електронний булінг (кібербулінг)</a:t>
            </a:r>
            <a:endParaRPr lang="ru-RU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26013" y="3475038"/>
            <a:ext cx="9525" cy="2432050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4935538" y="3768725"/>
            <a:ext cx="603250" cy="504825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29188" y="4654550"/>
            <a:ext cx="595312" cy="520700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957763" y="5565775"/>
            <a:ext cx="581025" cy="504825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8025" y="5403850"/>
            <a:ext cx="3622675" cy="89217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uk-UA" sz="240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ЕКОНОМІЧНИЙ </a:t>
            </a:r>
          </a:p>
          <a:p>
            <a:pPr algn="ctr"/>
            <a:r>
              <a:rPr lang="uk-UA" sz="240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БУЛІНГ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43025" y="3641725"/>
            <a:ext cx="2906713" cy="5810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фізичне насильство</a:t>
            </a:r>
            <a:endParaRPr lang="ru-RU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43025" y="4413250"/>
            <a:ext cx="2909888" cy="59055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сексуальний булінг</a:t>
            </a:r>
            <a:endParaRPr lang="ru-RU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8663" y="3452813"/>
            <a:ext cx="4762" cy="1362075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728663" y="3684588"/>
            <a:ext cx="617537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52475" y="4445000"/>
            <a:ext cx="571500" cy="503238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3603</TotalTime>
  <Words>1452</Words>
  <Application>Microsoft Office PowerPoint</Application>
  <PresentationFormat>Экран (4:3)</PresentationFormat>
  <Paragraphs>303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MaTeMat1K</dc:creator>
  <cp:lastModifiedBy>Boss</cp:lastModifiedBy>
  <cp:revision>414</cp:revision>
  <cp:lastPrinted>2016-06-08T13:41:31Z</cp:lastPrinted>
  <dcterms:created xsi:type="dcterms:W3CDTF">2010-02-23T11:30:32Z</dcterms:created>
  <dcterms:modified xsi:type="dcterms:W3CDTF">2021-01-24T12:28:16Z</dcterms:modified>
</cp:coreProperties>
</file>