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opbullying.com.ua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            </a:t>
            </a:r>
            <a:r>
              <a:rPr lang="ru-RU" dirty="0" err="1" smtClean="0">
                <a:solidFill>
                  <a:srgbClr val="C00000"/>
                </a:solidFill>
              </a:rPr>
              <a:t>булінг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</a:t>
            </a:r>
            <a:r>
              <a:rPr lang="ru-RU" dirty="0" err="1" smtClean="0">
                <a:solidFill>
                  <a:srgbClr val="C00000"/>
                </a:solidFill>
              </a:rPr>
              <a:t>ід</a:t>
            </a:r>
            <a:r>
              <a:rPr lang="ru-RU" dirty="0" smtClean="0">
                <a:solidFill>
                  <a:srgbClr val="C00000"/>
                </a:solidFill>
              </a:rPr>
              <a:t> А до 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26232" y="4638502"/>
            <a:ext cx="5785659" cy="1152698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Практичний психолог БМФК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Давидова Тетяна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71467" y="5588000"/>
            <a:ext cx="2575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679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467" y="67734"/>
            <a:ext cx="8077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b="1" dirty="0" smtClean="0">
              <a:solidFill>
                <a:srgbClr val="FF0000"/>
              </a:solidFill>
              <a:latin typeface="Bandera Pro"/>
            </a:endParaRPr>
          </a:p>
          <a:p>
            <a:r>
              <a:rPr lang="ru-RU" sz="2200" b="1" dirty="0" err="1" smtClean="0">
                <a:solidFill>
                  <a:srgbClr val="FF0000"/>
                </a:solidFill>
                <a:latin typeface="Bandera Pro"/>
              </a:rPr>
              <a:t>Ті</a:t>
            </a:r>
            <a:r>
              <a:rPr lang="ru-RU" sz="2200" b="1" dirty="0">
                <a:solidFill>
                  <a:srgbClr val="FF0000"/>
                </a:solidFill>
                <a:latin typeface="Bandera Pro"/>
              </a:rPr>
              <a:t>, </a:t>
            </a:r>
            <a:r>
              <a:rPr lang="ru-RU" sz="2200" b="1" dirty="0" err="1">
                <a:solidFill>
                  <a:srgbClr val="FF0000"/>
                </a:solidFill>
                <a:latin typeface="Bandera Pro"/>
              </a:rPr>
              <a:t>хто</a:t>
            </a:r>
            <a:r>
              <a:rPr lang="ru-RU" sz="2200" b="1" dirty="0">
                <a:solidFill>
                  <a:srgbClr val="FF0000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  <a:latin typeface="Bandera Pro"/>
              </a:rPr>
              <a:t>булять</a:t>
            </a:r>
            <a:r>
              <a:rPr lang="ru-RU" sz="2200" b="1" dirty="0" smtClean="0">
                <a:solidFill>
                  <a:srgbClr val="FF0000"/>
                </a:solidFill>
                <a:latin typeface="Bandera Pro"/>
              </a:rPr>
              <a:t> (</a:t>
            </a:r>
            <a:r>
              <a:rPr lang="ru-RU" sz="2200" b="1" dirty="0" err="1" smtClean="0">
                <a:solidFill>
                  <a:srgbClr val="FF0000"/>
                </a:solidFill>
                <a:latin typeface="Bandera Pro"/>
              </a:rPr>
              <a:t>агресори</a:t>
            </a:r>
            <a:r>
              <a:rPr lang="ru-RU" sz="2200" b="1" dirty="0" smtClean="0">
                <a:solidFill>
                  <a:srgbClr val="FF0000"/>
                </a:solidFill>
                <a:latin typeface="Bandera Pro"/>
              </a:rPr>
              <a:t>)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:</a:t>
            </a:r>
            <a:endParaRPr lang="ru-RU" sz="2200" b="1" dirty="0">
              <a:solidFill>
                <a:srgbClr val="333333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частіше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за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інших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потрапляють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у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ситуації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, де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проявляється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насилля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порушуються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закони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беруть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участь у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бійках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причетні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у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вандалізмі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залучаються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до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ранніх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статевих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стосунків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мають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досвід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вживання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алкоголю та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наркотичних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речовин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;</a:t>
            </a:r>
            <a:endParaRPr lang="ru-RU" sz="2200" b="1" dirty="0" smtClean="0">
              <a:solidFill>
                <a:srgbClr val="333333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раніше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самі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були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жертвами;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відсутність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батьківської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любові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піклування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.</a:t>
            </a:r>
            <a:endParaRPr lang="ru-RU" sz="2200" b="1" dirty="0">
              <a:solidFill>
                <a:srgbClr val="333333"/>
              </a:solidFill>
              <a:latin typeface="Bandera Pro"/>
            </a:endParaRPr>
          </a:p>
          <a:p>
            <a:endParaRPr lang="ru-RU" sz="2200" b="1" dirty="0" smtClean="0">
              <a:solidFill>
                <a:srgbClr val="FF0000"/>
              </a:solidFill>
              <a:latin typeface="Bandera Pro"/>
            </a:endParaRPr>
          </a:p>
          <a:p>
            <a:r>
              <a:rPr lang="ru-RU" sz="2200" b="1" dirty="0" err="1" smtClean="0">
                <a:solidFill>
                  <a:srgbClr val="FF0000"/>
                </a:solidFill>
                <a:latin typeface="Bandera Pro"/>
              </a:rPr>
              <a:t>Ті</a:t>
            </a:r>
            <a:r>
              <a:rPr lang="ru-RU" sz="2200" b="1" dirty="0">
                <a:solidFill>
                  <a:srgbClr val="FF0000"/>
                </a:solidFill>
                <a:latin typeface="Bandera Pro"/>
              </a:rPr>
              <a:t>, </a:t>
            </a:r>
            <a:r>
              <a:rPr lang="ru-RU" sz="2200" b="1" dirty="0" err="1">
                <a:solidFill>
                  <a:srgbClr val="FF0000"/>
                </a:solidFill>
                <a:latin typeface="Bandera Pro"/>
              </a:rPr>
              <a:t>хто</a:t>
            </a:r>
            <a:r>
              <a:rPr lang="ru-RU" sz="2200" b="1" dirty="0">
                <a:solidFill>
                  <a:srgbClr val="FF0000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Bandera Pro"/>
              </a:rPr>
              <a:t>вимушені</a:t>
            </a:r>
            <a:r>
              <a:rPr lang="ru-RU" sz="2200" b="1" dirty="0">
                <a:solidFill>
                  <a:srgbClr val="FF0000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  <a:latin typeface="Bandera Pro"/>
              </a:rPr>
              <a:t>спостерігати</a:t>
            </a:r>
            <a:r>
              <a:rPr lang="ru-RU" sz="2200" b="1" dirty="0" smtClean="0">
                <a:solidFill>
                  <a:srgbClr val="FF0000"/>
                </a:solidFill>
                <a:latin typeface="Bandera Pro"/>
              </a:rPr>
              <a:t> (</a:t>
            </a:r>
            <a:r>
              <a:rPr lang="ru-RU" sz="2200" b="1" dirty="0" err="1" smtClean="0">
                <a:solidFill>
                  <a:srgbClr val="FF0000"/>
                </a:solidFill>
                <a:latin typeface="Bandera Pro"/>
              </a:rPr>
              <a:t>спостерігчі</a:t>
            </a:r>
            <a:r>
              <a:rPr lang="ru-RU" sz="2200" b="1" dirty="0" smtClean="0">
                <a:solidFill>
                  <a:srgbClr val="FF0000"/>
                </a:solidFill>
                <a:latin typeface="Bandera Pro"/>
              </a:rPr>
              <a:t>):</a:t>
            </a:r>
            <a:endParaRPr lang="ru-RU" sz="2200" b="1" dirty="0">
              <a:solidFill>
                <a:srgbClr val="FF0000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часто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страждають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від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відчуття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безпорадності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етичного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конфлікту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: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втрутитись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у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ситуацію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булінгу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чи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залишитись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осторонь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потерпають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від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депресивних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станів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чи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перезбудження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намагаються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менше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відвідувати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 smtClean="0">
                <a:solidFill>
                  <a:srgbClr val="333333"/>
                </a:solidFill>
                <a:latin typeface="Bandera Pro"/>
              </a:rPr>
              <a:t>навчальний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 заклад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.</a:t>
            </a:r>
            <a:endParaRPr lang="ru-RU" sz="2200" b="1" dirty="0">
              <a:solidFill>
                <a:srgbClr val="333333"/>
              </a:solidFill>
              <a:latin typeface="Bandera Pro"/>
            </a:endParaRPr>
          </a:p>
          <a:p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Навіть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поодинокий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випадок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булінгу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залишає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глибокий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емоційний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слід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робить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проблему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найпоширенішою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причиною </a:t>
            </a:r>
            <a:r>
              <a:rPr lang="ru-RU" sz="2200" b="1" dirty="0" err="1">
                <a:solidFill>
                  <a:srgbClr val="333333"/>
                </a:solidFill>
                <a:latin typeface="Bandera Pro"/>
              </a:rPr>
              <a:t>звернень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200" b="1" dirty="0" smtClean="0">
                <a:solidFill>
                  <a:srgbClr val="333333"/>
                </a:solidFill>
                <a:latin typeface="Bandera Pro"/>
              </a:rPr>
              <a:t>до </a:t>
            </a:r>
            <a:r>
              <a:rPr lang="ru-RU" sz="2200" b="1" dirty="0">
                <a:solidFill>
                  <a:srgbClr val="333333"/>
                </a:solidFill>
                <a:latin typeface="Bandera Pro"/>
              </a:rPr>
              <a:t>психолога.</a:t>
            </a:r>
            <a:endParaRPr lang="ru-RU" sz="2200" b="1" i="0" dirty="0">
              <a:solidFill>
                <a:srgbClr val="333333"/>
              </a:solidFill>
              <a:effectLst/>
              <a:latin typeface="Bandera Pro"/>
            </a:endParaRPr>
          </a:p>
        </p:txBody>
      </p:sp>
      <p:pic>
        <p:nvPicPr>
          <p:cNvPr id="7170" name="Picture 2" descr="Картинки по запросу булін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095" y="944034"/>
            <a:ext cx="4085705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07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5933" y="491068"/>
            <a:ext cx="8500534" cy="4639732"/>
          </a:xfrm>
        </p:spPr>
        <p:txBody>
          <a:bodyPr>
            <a:normAutofit/>
          </a:bodyPr>
          <a:lstStyle/>
          <a:p>
            <a:r>
              <a:rPr lang="uk-UA" sz="6000" b="1" i="1" u="sng" dirty="0" smtClean="0">
                <a:solidFill>
                  <a:srgbClr val="FF0000"/>
                </a:solidFill>
              </a:rPr>
              <a:t>Дякую за увагу!</a:t>
            </a:r>
            <a:endParaRPr lang="ru-RU" sz="60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9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6332" y="321734"/>
            <a:ext cx="11667067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Bandera Pro"/>
              </a:rPr>
              <a:t>Булінг</a:t>
            </a:r>
            <a:r>
              <a:rPr lang="ru-RU" sz="2800" b="1" dirty="0">
                <a:solidFill>
                  <a:srgbClr val="C00000"/>
                </a:solidFill>
                <a:latin typeface="Bandera Pro"/>
              </a:rPr>
              <a:t> 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–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це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агресивна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поведінка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щодо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окремої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особи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або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групи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з метою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приниження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домінування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фізичного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чи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психологічного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самоствердження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Булінг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може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проявлятись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у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вигляді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психологічного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тиску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(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образи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приниження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погрози,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ігнорування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тощо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) та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фізичних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знущань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(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удари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поштовхи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принизливий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фізичний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контакт,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побиття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інше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). Не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рідко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фізичний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і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психологічний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тиск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об’єднуються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Від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булінгу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страждають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і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агресори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і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жертви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.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Всі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вони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переживають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емоційні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проблеми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не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вміють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будувати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стосунки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з людьми,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мають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проблеми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 smtClean="0">
                <a:solidFill>
                  <a:srgbClr val="333333"/>
                </a:solidFill>
                <a:latin typeface="Bandera Pro"/>
              </a:rPr>
              <a:t>психоемоційного</a:t>
            </a:r>
            <a:r>
              <a:rPr lang="ru-RU" sz="28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розвитку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. Вони </a:t>
            </a:r>
            <a:r>
              <a:rPr lang="ru-RU" sz="2800" b="1" dirty="0" err="1" smtClean="0">
                <a:solidFill>
                  <a:srgbClr val="333333"/>
                </a:solidFill>
                <a:latin typeface="Bandera Pro"/>
              </a:rPr>
              <a:t>потребують</a:t>
            </a:r>
            <a:r>
              <a:rPr lang="ru-RU" sz="28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підтримки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дорослих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які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б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допомогли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їм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розвинути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здорові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відношення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з людьми не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лише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у </a:t>
            </a:r>
            <a:r>
              <a:rPr lang="ru-RU" sz="2800" b="1" dirty="0" err="1" smtClean="0">
                <a:solidFill>
                  <a:srgbClr val="333333"/>
                </a:solidFill>
                <a:latin typeface="Bandera Pro"/>
              </a:rPr>
              <a:t>навчальному</a:t>
            </a:r>
            <a:r>
              <a:rPr lang="ru-RU" sz="28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 smtClean="0">
                <a:solidFill>
                  <a:srgbClr val="333333"/>
                </a:solidFill>
                <a:latin typeface="Bandera Pro"/>
              </a:rPr>
              <a:t>закладі</a:t>
            </a:r>
            <a:r>
              <a:rPr lang="ru-RU" sz="28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але </a:t>
            </a:r>
            <a:r>
              <a:rPr lang="ru-RU" sz="2800" b="1" dirty="0" smtClean="0">
                <a:solidFill>
                  <a:srgbClr val="333333"/>
                </a:solidFill>
                <a:latin typeface="Bandera Pro"/>
              </a:rPr>
              <a:t>й </a:t>
            </a:r>
            <a:r>
              <a:rPr lang="ru-RU" sz="2800" b="1" dirty="0" err="1" smtClean="0">
                <a:solidFill>
                  <a:srgbClr val="333333"/>
                </a:solidFill>
                <a:latin typeface="Bandera Pro"/>
              </a:rPr>
              <a:t>напротязі</a:t>
            </a:r>
            <a:r>
              <a:rPr lang="ru-RU" sz="28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усього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їх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подальшого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latin typeface="Bandera Pro"/>
              </a:rPr>
              <a:t>життя</a:t>
            </a:r>
            <a:r>
              <a:rPr lang="ru-RU" sz="2800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r>
              <a:rPr lang="ru-RU" dirty="0">
                <a:solidFill>
                  <a:srgbClr val="333333"/>
                </a:solidFill>
                <a:latin typeface="Bandera Pro"/>
              </a:rPr>
              <a:t> </a:t>
            </a:r>
            <a:endParaRPr lang="ru-RU" b="0" i="0" dirty="0">
              <a:solidFill>
                <a:srgbClr val="333333"/>
              </a:solidFill>
              <a:effectLst/>
              <a:latin typeface="Bandera Pro"/>
            </a:endParaRPr>
          </a:p>
        </p:txBody>
      </p:sp>
    </p:spTree>
    <p:extLst>
      <p:ext uri="{BB962C8B-B14F-4D97-AF65-F5344CB8AC3E}">
        <p14:creationId xmlns:p14="http://schemas.microsoft.com/office/powerpoint/2010/main" val="173767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s://cdn.abo.media/img/hand/fin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6" y="171229"/>
            <a:ext cx="1608667" cy="16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3333" y="201032"/>
            <a:ext cx="6815666" cy="774531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Як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зрозуміти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,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що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дитина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 є жертвою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булінгу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andera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0538" y="1270001"/>
            <a:ext cx="78999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Діти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які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страждають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від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булінгу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відмовляються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йти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до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навчального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закладу,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можуть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плакати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вигадувати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хворобу.</a:t>
            </a:r>
            <a:endParaRPr lang="ru-RU" sz="2400" b="1" dirty="0">
              <a:solidFill>
                <a:srgbClr val="333333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Н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е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приймають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участь у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спільній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діяльності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соціальних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заходах.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Часто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у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дитини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змінюється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поведінка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: вона 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усамітнюється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поводить себе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незвично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Дитина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починає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губити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гроші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або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речі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приходить 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додому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у 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порватому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одязі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з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поламаними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речами. Коли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її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 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запитуєш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трапилося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- не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може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реалістичо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пояснити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П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очинає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розмову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про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те,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 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н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авчатись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у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даному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закладі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не буде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пропускає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навчання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виховні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заходи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в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яких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приймають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участь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студенти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групи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.</a:t>
            </a:r>
            <a:endParaRPr lang="ru-RU" sz="2400" b="1" i="0" dirty="0">
              <a:solidFill>
                <a:srgbClr val="333333"/>
              </a:solidFill>
              <a:effectLst/>
              <a:latin typeface="Bandera Pro"/>
            </a:endParaRPr>
          </a:p>
        </p:txBody>
      </p:sp>
    </p:spTree>
    <p:extLst>
      <p:ext uri="{BB962C8B-B14F-4D97-AF65-F5344CB8AC3E}">
        <p14:creationId xmlns:p14="http://schemas.microsoft.com/office/powerpoint/2010/main" val="429040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6333" y="414867"/>
            <a:ext cx="58758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Відсутність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контакту з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однолітками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: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не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має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друзів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відсутність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дзвінків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не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ведеться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«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здорова»переписка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у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соцмережах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дорога до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навчального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закладу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та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повернення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-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наодинці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не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має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у кого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запитати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домашнє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завдання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Психосоматичні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ознаки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: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часті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хвороби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наприклад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ломота в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тілі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біль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в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животі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вірусні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інфекції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Обмальовані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руки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або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специфічні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малюнки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на полях у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зошиті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Бажання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й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ти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до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навчального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закладу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іншою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дорогою, 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але не шляхом,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яким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прямують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 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усі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latin typeface="Bandera Pro"/>
              </a:rPr>
              <a:t>інші</a:t>
            </a:r>
            <a:r>
              <a:rPr lang="ru-RU" sz="24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latin typeface="Bandera Pro"/>
              </a:rPr>
              <a:t>студенти</a:t>
            </a:r>
            <a:r>
              <a:rPr lang="ru-RU" sz="2400" b="1" dirty="0" smtClean="0">
                <a:solidFill>
                  <a:srgbClr val="333333"/>
                </a:solidFill>
                <a:latin typeface="Bandera Pro"/>
              </a:rPr>
              <a:t>.</a:t>
            </a:r>
            <a:endParaRPr lang="ru-RU" sz="2400" b="1" i="0" dirty="0">
              <a:solidFill>
                <a:srgbClr val="333333"/>
              </a:solidFill>
              <a:effectLst/>
              <a:latin typeface="Bandera Pro"/>
            </a:endParaRPr>
          </a:p>
        </p:txBody>
      </p:sp>
      <p:pic>
        <p:nvPicPr>
          <p:cNvPr id="2050" name="Picture 2" descr="https://img2.abo.media/upload/article/o_1c9darm4b1e9orh312t119dm18s713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63133"/>
            <a:ext cx="5880777" cy="419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28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https://cdn.abo.media/img/hand/fing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3" y="93333"/>
            <a:ext cx="1674508" cy="167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50720" y="328088"/>
            <a:ext cx="27573441" cy="559087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Чому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діти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стають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 жертвами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булінгу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0719" y="1219200"/>
            <a:ext cx="788996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Bandera Pro"/>
              </a:rPr>
              <a:t> </a:t>
            </a:r>
            <a:r>
              <a:rPr lang="ru-RU" sz="2000" b="1" dirty="0">
                <a:solidFill>
                  <a:srgbClr val="7030A0"/>
                </a:solidFill>
                <a:latin typeface="Bandera Pro"/>
              </a:rPr>
              <a:t>Психологи </a:t>
            </a:r>
            <a:r>
              <a:rPr lang="ru-RU" sz="2000" b="1" dirty="0" err="1">
                <a:solidFill>
                  <a:srgbClr val="7030A0"/>
                </a:solidFill>
                <a:latin typeface="Bandera Pro"/>
              </a:rPr>
              <a:t>визначають</a:t>
            </a:r>
            <a:r>
              <a:rPr lang="ru-RU" sz="2000" b="1" dirty="0">
                <a:solidFill>
                  <a:srgbClr val="7030A0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Bandera Pro"/>
              </a:rPr>
              <a:t>декілька</a:t>
            </a:r>
            <a:r>
              <a:rPr lang="ru-RU" sz="2000" b="1" dirty="0">
                <a:solidFill>
                  <a:srgbClr val="7030A0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Bandera Pro"/>
              </a:rPr>
              <a:t>основних</a:t>
            </a:r>
            <a:r>
              <a:rPr lang="ru-RU" sz="2000" b="1" dirty="0">
                <a:solidFill>
                  <a:srgbClr val="7030A0"/>
                </a:solidFill>
                <a:latin typeface="Bandera Pro"/>
              </a:rPr>
              <a:t> причин: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B050"/>
                </a:solidFill>
                <a:latin typeface="Bandera Pro"/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  <a:latin typeface="Bandera Pro"/>
              </a:rPr>
              <a:t>Занижена </a:t>
            </a:r>
            <a:r>
              <a:rPr lang="ru-RU" sz="2000" b="1" dirty="0" err="1">
                <a:solidFill>
                  <a:srgbClr val="C00000"/>
                </a:solidFill>
                <a:latin typeface="Bandera Pro"/>
              </a:rPr>
              <a:t>самооцінка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. 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Навіть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якщо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дитина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виявляє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її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 через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нарцисизм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надмірну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відкритість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чи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зверхність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333333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  <a:latin typeface="Bandera Pro"/>
              </a:rPr>
              <a:t>Домашня</a:t>
            </a:r>
            <a:r>
              <a:rPr lang="ru-RU" sz="2000" b="1" dirty="0" smtClean="0">
                <a:solidFill>
                  <a:srgbClr val="C00000"/>
                </a:solidFill>
                <a:latin typeface="Bandera Pro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Bandera Pro"/>
              </a:rPr>
              <a:t>атмосфера</a:t>
            </a:r>
            <a:r>
              <a:rPr lang="ru-RU" sz="2000" b="1" dirty="0">
                <a:solidFill>
                  <a:srgbClr val="00B050"/>
                </a:solidFill>
                <a:latin typeface="Bandera Pro"/>
              </a:rPr>
              <a:t>. 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Дуже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часто жертвами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булінгу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стають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діти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яких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вдома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принижують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знецінюють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ображають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. 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endParaRPr lang="ru-RU" sz="2000" b="1" dirty="0">
              <a:solidFill>
                <a:srgbClr val="333333"/>
              </a:solidFill>
              <a:latin typeface="Bandera Pro"/>
            </a:endParaRPr>
          </a:p>
          <a:p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Існують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родини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, де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дитину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звикли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жаліти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: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нещасна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, хвора, росте без 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батька…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Навчальний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заклад 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—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каталізатор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домашніх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проблем. 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Тому,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якщо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дитина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звикла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отримувати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більше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уваги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до 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себе(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поблажливість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батьків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навіювання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вона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бідна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й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нещасна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),- вона   буде й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створювати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Bandera Pro"/>
              </a:rPr>
              <a:t>таку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 ж 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атмосферу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навколо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себе </a:t>
            </a:r>
            <a:r>
              <a:rPr lang="ru-RU" sz="2000" b="1" dirty="0">
                <a:solidFill>
                  <a:srgbClr val="333333"/>
                </a:solidFill>
                <a:latin typeface="Bandera Pro"/>
              </a:rPr>
              <a:t>і 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в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навчальному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закладі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.</a:t>
            </a:r>
            <a:endParaRPr lang="ru-RU" sz="2000" b="1" dirty="0" smtClean="0">
              <a:solidFill>
                <a:srgbClr val="333333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333333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Bandera Pro"/>
              </a:rPr>
              <a:t>Атмосфера </a:t>
            </a:r>
            <a:r>
              <a:rPr lang="ru-RU" sz="2000" b="1" dirty="0" smtClean="0">
                <a:solidFill>
                  <a:srgbClr val="C00000"/>
                </a:solidFill>
                <a:latin typeface="Bandera Pro"/>
              </a:rPr>
              <a:t>в </a:t>
            </a:r>
            <a:r>
              <a:rPr lang="ru-RU" sz="2000" b="1" dirty="0" err="1" smtClean="0">
                <a:solidFill>
                  <a:srgbClr val="C00000"/>
                </a:solidFill>
                <a:latin typeface="Bandera Pro"/>
              </a:rPr>
              <a:t>групі</a:t>
            </a:r>
            <a:r>
              <a:rPr lang="ru-RU" sz="2000" b="1" dirty="0" smtClean="0">
                <a:solidFill>
                  <a:srgbClr val="C00000"/>
                </a:solidFill>
                <a:latin typeface="Bandera Pro"/>
              </a:rPr>
              <a:t>.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Бувають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колективи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створені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самостійно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або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руками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дорослих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в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яких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є 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дитина-агресор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. Вона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свідомо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шукає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слабшого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використовує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його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як грушу для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зняття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агресії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вирівнюючи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свій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latin typeface="Bandera Pro"/>
              </a:rPr>
              <a:t>психологічний</a:t>
            </a:r>
            <a:r>
              <a:rPr lang="ru-RU" sz="2000" b="1" dirty="0" smtClean="0">
                <a:solidFill>
                  <a:srgbClr val="333333"/>
                </a:solidFill>
                <a:latin typeface="Bandera Pro"/>
              </a:rPr>
              <a:t> стан</a:t>
            </a:r>
            <a:r>
              <a:rPr lang="ru-RU" dirty="0" smtClean="0">
                <a:solidFill>
                  <a:srgbClr val="333333"/>
                </a:solidFill>
                <a:latin typeface="Bandera Pro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Bandera Pro"/>
            </a:endParaRPr>
          </a:p>
        </p:txBody>
      </p:sp>
    </p:spTree>
    <p:extLst>
      <p:ext uri="{BB962C8B-B14F-4D97-AF65-F5344CB8AC3E}">
        <p14:creationId xmlns:p14="http://schemas.microsoft.com/office/powerpoint/2010/main" val="29199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https://cdn.abo.media/img/hand/fing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8" y="202641"/>
            <a:ext cx="2032415" cy="203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520267" y="318174"/>
            <a:ext cx="6561666" cy="616062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Булінг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 в цифрах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За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дослідженнями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 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9A825"/>
                </a:solidFill>
                <a:effectLst/>
                <a:latin typeface="Bandera Pro"/>
                <a:hlinkClick r:id="rId3"/>
              </a:rPr>
              <a:t>UNISEF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, 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40%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 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дітей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ні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з ким,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зокрема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і з батьками, не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діляться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своїми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проблемами.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Сором'язливі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та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спокійні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діти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стають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жертвами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булінгу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 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вдвічі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 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частіше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за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однолітків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які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відкриті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до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спілкування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.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Більшість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дітей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ображають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за те,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що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вони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одягнуті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не так, як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інші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говорять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або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поводяться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не так, як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основна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група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44% 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дітей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якщо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стають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свідками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булінгу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, просто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спостерігають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оскільки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 бояться за себе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ndera Pro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https://img2.abo.media/upload/article/o_1c9dbp0pqoof5fh1l3gg0nb0014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8" y="2511037"/>
            <a:ext cx="5292082" cy="351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82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000" y="143775"/>
            <a:ext cx="8104600" cy="643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https://cdn.abo.media/img/hand/fing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21" y="135997"/>
            <a:ext cx="1549079" cy="154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65867" y="344048"/>
            <a:ext cx="10126133" cy="836086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Що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робити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ndera Pro"/>
              </a:rPr>
              <a:t>батькам, педагогам?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andera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5600" y="1685075"/>
            <a:ext cx="105748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 У 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першу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чергу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заспокоїтись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і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тільки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після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цього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починати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розмову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з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дитиною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 Дайте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відчути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поруч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готові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підтримати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допомогти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вислухати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захистити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Запевніть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дитину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не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звинувачуєте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її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у тому,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відбувається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і вона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може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говорити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відверто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 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Пам’ятайте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дитині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може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бути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неприємно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говорити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на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дану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тему, вона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вразлива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у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цей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момент. Будьте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терплячими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делікатними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333333"/>
                </a:solidFill>
                <a:latin typeface="Bandera Pro"/>
              </a:rPr>
              <a:t> 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Спробуйте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з’ясувати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все,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зможете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проте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не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повторюйте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ті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ж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самі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запитання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по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декілька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разів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допитуючись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Запропонуйте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подумати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які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дії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допоможуть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дитині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почуватися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у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більшій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безпеці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на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даний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момент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(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наприклад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бути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певний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час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ближче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до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дорослих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не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залишатися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після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пар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тощо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Розкажіть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дитині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не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має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нічого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поганого у тому,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щоб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повідомити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про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агресивну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поведінку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рідним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викладачам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близьким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друзям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.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Поясніть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різницю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між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“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пліткуванням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” та “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піклуванням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” про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своє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життя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чи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життя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друга/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одногрупника</a:t>
            </a:r>
            <a:endParaRPr lang="ru-RU" dirty="0" smtClean="0">
              <a:solidFill>
                <a:srgbClr val="333333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Підтримайте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дитину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у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налагодженні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дружніх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стосунків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з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однолітками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 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Поясніть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дитині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зміни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будуть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відбуватися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поступово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проте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весь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цей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час вона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може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розраховувати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на вашу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підтримку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333333"/>
              </a:solidFill>
              <a:effectLst/>
              <a:latin typeface="Bandera Pro"/>
            </a:endParaRPr>
          </a:p>
        </p:txBody>
      </p:sp>
    </p:spTree>
    <p:extLst>
      <p:ext uri="{BB962C8B-B14F-4D97-AF65-F5344CB8AC3E}">
        <p14:creationId xmlns:p14="http://schemas.microsoft.com/office/powerpoint/2010/main" val="196980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7000" y="135466"/>
            <a:ext cx="692573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  <a:latin typeface="Bandera Pro"/>
              </a:rPr>
              <a:t>Чому</a:t>
            </a:r>
            <a:r>
              <a:rPr lang="ru-RU" sz="2000" b="1" dirty="0">
                <a:solidFill>
                  <a:srgbClr val="FF0000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Bandera Pro"/>
              </a:rPr>
              <a:t>важливо</a:t>
            </a:r>
            <a:r>
              <a:rPr lang="ru-RU" sz="2000" b="1" dirty="0">
                <a:solidFill>
                  <a:srgbClr val="FF0000"/>
                </a:solidFill>
                <a:latin typeface="Bandera Pro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Bandera Pro"/>
              </a:rPr>
              <a:t>вчасно</a:t>
            </a:r>
            <a:r>
              <a:rPr lang="ru-RU" sz="2000" b="1" dirty="0">
                <a:solidFill>
                  <a:srgbClr val="FF0000"/>
                </a:solidFill>
                <a:latin typeface="Bandera Pro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Bandera Pro"/>
              </a:rPr>
              <a:t>відреагувати</a:t>
            </a:r>
            <a:r>
              <a:rPr lang="ru-RU" sz="2000" b="1" dirty="0" smtClean="0">
                <a:solidFill>
                  <a:srgbClr val="FF0000"/>
                </a:solidFill>
                <a:latin typeface="Bandera Pro"/>
              </a:rPr>
              <a:t>?</a:t>
            </a:r>
          </a:p>
          <a:p>
            <a:endParaRPr lang="ru-RU" sz="2000" b="1" dirty="0">
              <a:solidFill>
                <a:srgbClr val="FF0000"/>
              </a:solidFill>
              <a:latin typeface="Bandera Pro"/>
            </a:endParaRPr>
          </a:p>
          <a:p>
            <a:r>
              <a:rPr lang="ru-RU" b="1" dirty="0" err="1">
                <a:solidFill>
                  <a:srgbClr val="333333"/>
                </a:solidFill>
                <a:latin typeface="Bandera Pro"/>
              </a:rPr>
              <a:t>Булінг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впливає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на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всіх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хто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бере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у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ньому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участь,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або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спостерігає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має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деструктивні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наслідки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в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майбутньому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житті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.</a:t>
            </a:r>
          </a:p>
          <a:p>
            <a:r>
              <a:rPr lang="ru-RU" b="1" dirty="0">
                <a:solidFill>
                  <a:srgbClr val="333333"/>
                </a:solidFill>
                <a:latin typeface="Bandera Pro"/>
              </a:rPr>
              <a:t> </a:t>
            </a:r>
          </a:p>
          <a:p>
            <a:r>
              <a:rPr lang="ru-RU" b="1" dirty="0" err="1">
                <a:solidFill>
                  <a:srgbClr val="FF0000"/>
                </a:solidFill>
                <a:latin typeface="Bandera Pro"/>
              </a:rPr>
              <a:t>Ті</a:t>
            </a:r>
            <a:r>
              <a:rPr lang="ru-RU" b="1" dirty="0">
                <a:solidFill>
                  <a:srgbClr val="FF0000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Bandera Pro"/>
              </a:rPr>
              <a:t>хто</a:t>
            </a:r>
            <a:r>
              <a:rPr lang="ru-RU" b="1" dirty="0">
                <a:solidFill>
                  <a:srgbClr val="FF0000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Bandera Pro"/>
              </a:rPr>
              <a:t>піддаються</a:t>
            </a:r>
            <a:r>
              <a:rPr lang="ru-RU" b="1" dirty="0">
                <a:solidFill>
                  <a:srgbClr val="FF0000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Bandera Pro"/>
              </a:rPr>
              <a:t>булінгу</a:t>
            </a:r>
            <a:r>
              <a:rPr lang="ru-RU" b="1" dirty="0" smtClean="0">
                <a:solidFill>
                  <a:srgbClr val="FF0000"/>
                </a:solidFill>
                <a:latin typeface="Bandera Pro"/>
              </a:rPr>
              <a:t> (</a:t>
            </a:r>
            <a:r>
              <a:rPr lang="ru-RU" b="1" dirty="0" err="1" smtClean="0">
                <a:solidFill>
                  <a:srgbClr val="FF0000"/>
                </a:solidFill>
                <a:latin typeface="Bandera Pro"/>
              </a:rPr>
              <a:t>жертви</a:t>
            </a:r>
            <a:r>
              <a:rPr lang="ru-RU" b="1" dirty="0" smtClean="0">
                <a:solidFill>
                  <a:srgbClr val="FF0000"/>
                </a:solidFill>
                <a:latin typeface="Bandera Pro"/>
              </a:rPr>
              <a:t>):</a:t>
            </a:r>
            <a:endParaRPr lang="ru-RU" b="1" dirty="0">
              <a:solidFill>
                <a:srgbClr val="FF0000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втрачають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відчуття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емоційної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фізичної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безпеки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довіри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;</a:t>
            </a:r>
            <a:endParaRPr lang="ru-RU" b="1" dirty="0">
              <a:solidFill>
                <a:srgbClr val="333333"/>
              </a:solidFill>
              <a:latin typeface="Bander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333333"/>
                </a:solidFill>
                <a:latin typeface="Bandera Pro"/>
              </a:rPr>
              <a:t> 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відчувають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безпорадність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і страх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від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постійної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загрози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;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улінг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провокує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тривожні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депресивні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розлади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пригнічує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імунітет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підвищує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вразливість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до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різних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захворювань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втрачають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повагу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до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себе;страхи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невпевненість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руйнують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здатність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до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формування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підтримки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стосунків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з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однолітками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що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призводить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до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відчуття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самотності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втрачають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інтерес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до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різних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форм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активності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не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можуть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нормально 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навчатися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; у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де-</a:t>
            </a:r>
            <a:r>
              <a:rPr lang="ru-RU" b="1" dirty="0" err="1" smtClean="0">
                <a:solidFill>
                  <a:srgbClr val="333333"/>
                </a:solidFill>
                <a:latin typeface="Bandera Pro"/>
              </a:rPr>
              <a:t>яких</a:t>
            </a:r>
            <a:r>
              <a:rPr lang="ru-RU" b="1" dirty="0" smtClean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випадках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можна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простежити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зв’язок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між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потерпанням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від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булінгу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розладами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харчуванням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(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анорексії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булімії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),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емоційної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сфери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(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депресіями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та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суїцидальною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Bandera Pro"/>
              </a:rPr>
              <a:t>поведінкою</a:t>
            </a:r>
            <a:r>
              <a:rPr lang="ru-RU" b="1" dirty="0">
                <a:solidFill>
                  <a:srgbClr val="333333"/>
                </a:solidFill>
                <a:latin typeface="Bandera Pro"/>
              </a:rPr>
              <a:t>).</a:t>
            </a:r>
            <a:endParaRPr lang="ru-RU" b="1" i="0" dirty="0">
              <a:solidFill>
                <a:srgbClr val="333333"/>
              </a:solidFill>
              <a:effectLst/>
              <a:latin typeface="Bandera Pro"/>
            </a:endParaRPr>
          </a:p>
        </p:txBody>
      </p:sp>
      <p:pic>
        <p:nvPicPr>
          <p:cNvPr id="6146" name="Picture 2" descr="https://img2.abo.media/upload/article/o_1c9dcp7fgjcf1a5feenmotdre15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733" y="220133"/>
            <a:ext cx="5045166" cy="267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Картинки по запросу булін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749" y="3166214"/>
            <a:ext cx="4943084" cy="277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16241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</TotalTime>
  <Words>326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Bandera Pro</vt:lpstr>
      <vt:lpstr>Century Gothic</vt:lpstr>
      <vt:lpstr>Wingdings 3</vt:lpstr>
      <vt:lpstr>Сектор</vt:lpstr>
      <vt:lpstr>            булінг від А до 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таке "булінг"</dc:title>
  <dc:creator>Homme</dc:creator>
  <cp:lastModifiedBy>Boss</cp:lastModifiedBy>
  <cp:revision>15</cp:revision>
  <dcterms:created xsi:type="dcterms:W3CDTF">2019-11-20T18:19:18Z</dcterms:created>
  <dcterms:modified xsi:type="dcterms:W3CDTF">2020-12-24T10:05:12Z</dcterms:modified>
</cp:coreProperties>
</file>