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774"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pPr/>
              <a:t>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pPr/>
              <a:t>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pPr/>
              <a:t>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pPr/>
              <a:t>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1160EA64-D806-43AC-9DF2-F8C432F32B4C}" type="datetimeFigureOut">
              <a:rPr lang="en-US" dirty="0"/>
              <a:pPr/>
              <a:t>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pPr/>
              <a:t>1/8/2021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583436" y="3143250"/>
            <a:ext cx="4270248" cy="25967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4F7D4976-E339-4826-83B7-FBD03F55ECF8}" type="datetimeFigureOut">
              <a:rPr lang="en-US" dirty="0"/>
              <a:pPr/>
              <a:t>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pPr/>
              <a:t>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pPr/>
              <a:t>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9" name="Date Placeholder 8"/>
          <p:cNvSpPr>
            <a:spLocks noGrp="1"/>
          </p:cNvSpPr>
          <p:nvPr>
            <p:ph type="dt" sz="half" idx="10"/>
          </p:nvPr>
        </p:nvSpPr>
        <p:spPr/>
        <p:txBody>
          <a:bodyPr/>
          <a:lstStyle/>
          <a:p>
            <a:fld id="{D1BE4249-C0D0-4B06-8692-E8BB871AF643}" type="datetimeFigureOut">
              <a:rPr lang="en-US" dirty="0"/>
              <a:pPr/>
              <a:t>1/8/2021</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pPr/>
              <a:t>1/8/2021</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pPr/>
              <a:t>1/8/2021</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D025B7-33BE-774C-8BD7-63D77D7A46BD}"/>
              </a:ext>
            </a:extLst>
          </p:cNvPr>
          <p:cNvSpPr>
            <a:spLocks noGrp="1"/>
          </p:cNvSpPr>
          <p:nvPr>
            <p:ph type="ctrTitle"/>
          </p:nvPr>
        </p:nvSpPr>
        <p:spPr/>
        <p:txBody>
          <a:bodyPr/>
          <a:lstStyle/>
          <a:p>
            <a:r>
              <a:rPr lang="ru-RU"/>
              <a:t> емпатія</a:t>
            </a:r>
          </a:p>
        </p:txBody>
      </p:sp>
    </p:spTree>
    <p:extLst>
      <p:ext uri="{BB962C8B-B14F-4D97-AF65-F5344CB8AC3E}">
        <p14:creationId xmlns:p14="http://schemas.microsoft.com/office/powerpoint/2010/main" val="3698500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a:extLst>
              <a:ext uri="{FF2B5EF4-FFF2-40B4-BE49-F238E27FC236}">
                <a16:creationId xmlns:a16="http://schemas.microsoft.com/office/drawing/2014/main" id="{556919B4-05B0-194E-B726-90999813CDCE}"/>
              </a:ext>
            </a:extLst>
          </p:cNvPr>
          <p:cNvSpPr>
            <a:spLocks noGrp="1"/>
          </p:cNvSpPr>
          <p:nvPr>
            <p:ph idx="1"/>
          </p:nvPr>
        </p:nvSpPr>
        <p:spPr>
          <a:xfrm>
            <a:off x="531916" y="193124"/>
            <a:ext cx="10714715" cy="2007304"/>
          </a:xfrm>
        </p:spPr>
        <p:txBody>
          <a:bodyPr/>
          <a:lstStyle/>
          <a:p>
            <a:r>
              <a:rPr lang="ru-RU" sz="2000" b="1" i="0">
                <a:solidFill>
                  <a:srgbClr val="222222"/>
                </a:solidFill>
                <a:effectLst/>
                <a:latin typeface="-apple-system"/>
              </a:rPr>
              <a:t>Емпа́тія</a:t>
            </a:r>
            <a:r>
              <a:rPr lang="ru-RU" sz="2000" b="0" i="0">
                <a:solidFill>
                  <a:srgbClr val="222222"/>
                </a:solidFill>
                <a:effectLst/>
                <a:latin typeface="-apple-system"/>
              </a:rPr>
              <a:t> (</a:t>
            </a:r>
            <a:r>
              <a:rPr lang="af-ZA" sz="2000" b="0" i="0">
                <a:solidFill>
                  <a:srgbClr val="222222"/>
                </a:solidFill>
                <a:effectLst/>
                <a:latin typeface="-apple-system"/>
              </a:rPr>
              <a:t>— </a:t>
            </a:r>
            <a:r>
              <a:rPr lang="ru-RU" sz="2000" b="0" i="0">
                <a:solidFill>
                  <a:srgbClr val="222222"/>
                </a:solidFill>
                <a:effectLst/>
                <a:latin typeface="-apple-system"/>
              </a:rPr>
              <a:t>співпереживання) — </a:t>
            </a:r>
            <a:r>
              <a:rPr lang="ru-RU" sz="2000" b="0" i="0">
                <a:solidFill>
                  <a:schemeClr val="tx1"/>
                </a:solidFill>
                <a:effectLst/>
                <a:latin typeface="-apple-system"/>
              </a:rPr>
              <a:t>розуміння відносин, </a:t>
            </a:r>
            <a:r>
              <a:rPr lang="ru-RU" sz="2000">
                <a:solidFill>
                  <a:schemeClr val="tx1"/>
                </a:solidFill>
                <a:latin typeface="-apple-system"/>
              </a:rPr>
              <a:t>почуттів</a:t>
            </a:r>
            <a:r>
              <a:rPr lang="ru-RU" sz="2000" b="0" i="0">
                <a:solidFill>
                  <a:schemeClr val="tx1"/>
                </a:solidFill>
                <a:effectLst/>
                <a:latin typeface="-apple-system"/>
              </a:rPr>
              <a:t>, </a:t>
            </a:r>
            <a:r>
              <a:rPr lang="ru-RU" sz="2000">
                <a:solidFill>
                  <a:schemeClr val="tx1"/>
                </a:solidFill>
                <a:latin typeface="-apple-system"/>
              </a:rPr>
              <a:t>психічних станів</a:t>
            </a:r>
            <a:r>
              <a:rPr lang="ru-RU" sz="2000" b="0" i="0">
                <a:solidFill>
                  <a:schemeClr val="tx1"/>
                </a:solidFill>
                <a:effectLst/>
                <a:latin typeface="-apple-system"/>
              </a:rPr>
              <a:t> іншої особи в формі </a:t>
            </a:r>
            <a:r>
              <a:rPr lang="ru-RU" sz="2000">
                <a:solidFill>
                  <a:schemeClr val="tx1"/>
                </a:solidFill>
                <a:latin typeface="-apple-system"/>
              </a:rPr>
              <a:t>співпереживання</a:t>
            </a:r>
            <a:r>
              <a:rPr lang="ru-RU">
                <a:solidFill>
                  <a:schemeClr val="tx1"/>
                </a:solidFill>
                <a:latin typeface="-apple-system"/>
              </a:rPr>
              <a:t>.</a:t>
            </a:r>
          </a:p>
          <a:p>
            <a:r>
              <a:rPr lang="ru-RU" sz="2000" b="0" i="0">
                <a:solidFill>
                  <a:srgbClr val="222222"/>
                </a:solidFill>
                <a:effectLst/>
                <a:latin typeface="-apple-system"/>
              </a:rPr>
              <a:t>Слово «емпатія» походить від римського «</a:t>
            </a:r>
            <a:r>
              <a:rPr lang="af-ZA" sz="2000" b="0" i="0">
                <a:solidFill>
                  <a:srgbClr val="222222"/>
                </a:solidFill>
                <a:effectLst/>
                <a:latin typeface="-apple-system"/>
              </a:rPr>
              <a:t>patho», </a:t>
            </a:r>
            <a:r>
              <a:rPr lang="ru-RU" sz="2000" b="0" i="0">
                <a:solidFill>
                  <a:srgbClr val="222222"/>
                </a:solidFill>
                <a:effectLst/>
                <a:latin typeface="-apple-system"/>
              </a:rPr>
              <a:t>що означає глибоке, сильне, чутливе почуття (відчуття), близьке до страждання. Префікс «ем» означає спрямований (скерований) усередину</a:t>
            </a:r>
            <a:r>
              <a:rPr lang="ru-RU" b="0" i="0">
                <a:solidFill>
                  <a:srgbClr val="222222"/>
                </a:solidFill>
                <a:effectLst/>
                <a:latin typeface="-apple-system"/>
              </a:rPr>
              <a:t>.</a:t>
            </a:r>
            <a:endParaRPr lang="ru-RU">
              <a:solidFill>
                <a:schemeClr val="tx1"/>
              </a:solidFill>
            </a:endParaRPr>
          </a:p>
        </p:txBody>
      </p:sp>
      <p:pic>
        <p:nvPicPr>
          <p:cNvPr id="6" name="Рисунок 7">
            <a:extLst>
              <a:ext uri="{FF2B5EF4-FFF2-40B4-BE49-F238E27FC236}">
                <a16:creationId xmlns:a16="http://schemas.microsoft.com/office/drawing/2014/main" id="{DB0F05B7-F206-1644-920C-67474EBAAE3C}"/>
              </a:ext>
            </a:extLst>
          </p:cNvPr>
          <p:cNvPicPr>
            <a:picLocks noChangeAspect="1"/>
          </p:cNvPicPr>
          <p:nvPr/>
        </p:nvPicPr>
        <p:blipFill>
          <a:blip r:embed="rId2"/>
          <a:stretch>
            <a:fillRect/>
          </a:stretch>
        </p:blipFill>
        <p:spPr>
          <a:xfrm>
            <a:off x="4570471" y="1749900"/>
            <a:ext cx="6676160" cy="4673312"/>
          </a:xfrm>
          <a:prstGeom prst="rect">
            <a:avLst/>
          </a:prstGeom>
        </p:spPr>
      </p:pic>
    </p:spTree>
    <p:extLst>
      <p:ext uri="{BB962C8B-B14F-4D97-AF65-F5344CB8AC3E}">
        <p14:creationId xmlns:p14="http://schemas.microsoft.com/office/powerpoint/2010/main" val="2609175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id="{B4349802-1B23-324D-9891-12760F20A1AE}"/>
              </a:ext>
            </a:extLst>
          </p:cNvPr>
          <p:cNvSpPr>
            <a:spLocks noGrp="1"/>
          </p:cNvSpPr>
          <p:nvPr>
            <p:ph idx="1"/>
          </p:nvPr>
        </p:nvSpPr>
        <p:spPr>
          <a:xfrm>
            <a:off x="483018" y="0"/>
            <a:ext cx="8795452" cy="2985272"/>
          </a:xfrm>
        </p:spPr>
        <p:txBody>
          <a:bodyPr>
            <a:normAutofit/>
          </a:bodyPr>
          <a:lstStyle/>
          <a:p>
            <a:r>
              <a:rPr lang="ru-RU" sz="2000" b="0" i="0">
                <a:solidFill>
                  <a:srgbClr val="222222"/>
                </a:solidFill>
                <a:effectLst/>
                <a:latin typeface="-apple-system"/>
              </a:rPr>
              <a:t>Емпатія може бути розглянута як</a:t>
            </a:r>
            <a:r>
              <a:rPr lang="ru-RU" sz="2000" b="0" i="0">
                <a:solidFill>
                  <a:schemeClr val="tx1"/>
                </a:solidFill>
                <a:effectLst/>
                <a:latin typeface="-apple-system"/>
              </a:rPr>
              <a:t> </a:t>
            </a:r>
            <a:r>
              <a:rPr lang="ru-RU" sz="2000">
                <a:solidFill>
                  <a:schemeClr val="tx1"/>
                </a:solidFill>
                <a:latin typeface="-apple-system"/>
              </a:rPr>
              <a:t>афективна</a:t>
            </a:r>
            <a:r>
              <a:rPr lang="ru-RU" sz="2000" b="0" i="0">
                <a:solidFill>
                  <a:schemeClr val="tx1"/>
                </a:solidFill>
                <a:effectLst/>
                <a:latin typeface="-apple-system"/>
              </a:rPr>
              <a:t>(емоційна) форма </a:t>
            </a:r>
            <a:r>
              <a:rPr lang="ru-RU" sz="2000">
                <a:solidFill>
                  <a:schemeClr val="tx1"/>
                </a:solidFill>
                <a:latin typeface="-apple-system"/>
              </a:rPr>
              <a:t>ідентифікації</a:t>
            </a:r>
            <a:r>
              <a:rPr lang="ru-RU" sz="2000" b="0" i="0">
                <a:solidFill>
                  <a:schemeClr val="tx1"/>
                </a:solidFill>
                <a:effectLst/>
                <a:latin typeface="-apple-system"/>
              </a:rPr>
              <a:t>. </a:t>
            </a:r>
            <a:r>
              <a:rPr lang="ru-RU" sz="2000" b="0" i="0">
                <a:solidFill>
                  <a:srgbClr val="222222"/>
                </a:solidFill>
                <a:effectLst/>
                <a:latin typeface="-apple-system"/>
              </a:rPr>
              <a:t>Якщо при ідентифікації стан іншої людини визначається на основі раціональної інтерпретації, то при емпатії — на основі емоційного співпереживання. Емпатія пов'язана з прийняттям іншої людини такою, якою вона є. Її також називають </a:t>
            </a:r>
            <a:r>
              <a:rPr lang="ru-RU" sz="2000" b="0" i="1">
                <a:solidFill>
                  <a:srgbClr val="222222"/>
                </a:solidFill>
                <a:effectLst/>
                <a:latin typeface="-apple-system"/>
              </a:rPr>
              <a:t>емоційним резонансом</a:t>
            </a:r>
            <a:r>
              <a:rPr lang="ru-RU" sz="2000" b="0" i="0">
                <a:solidFill>
                  <a:srgbClr val="222222"/>
                </a:solidFill>
                <a:effectLst/>
                <a:latin typeface="-apple-system"/>
              </a:rPr>
              <a:t> на переживання іншої людини. Емпатія базується на почуттях, а не залежить від інтелектуальних здібностей.</a:t>
            </a:r>
            <a:endParaRPr lang="ru-RU" sz="2000"/>
          </a:p>
        </p:txBody>
      </p:sp>
      <p:pic>
        <p:nvPicPr>
          <p:cNvPr id="6" name="Рисунок 6">
            <a:extLst>
              <a:ext uri="{FF2B5EF4-FFF2-40B4-BE49-F238E27FC236}">
                <a16:creationId xmlns:a16="http://schemas.microsoft.com/office/drawing/2014/main" id="{5F73268E-A248-6340-BDD2-CB559130AC04}"/>
              </a:ext>
            </a:extLst>
          </p:cNvPr>
          <p:cNvPicPr>
            <a:picLocks noChangeAspect="1"/>
          </p:cNvPicPr>
          <p:nvPr/>
        </p:nvPicPr>
        <p:blipFill>
          <a:blip r:embed="rId2"/>
          <a:stretch>
            <a:fillRect/>
          </a:stretch>
        </p:blipFill>
        <p:spPr>
          <a:xfrm>
            <a:off x="695783" y="2599764"/>
            <a:ext cx="5715000" cy="3810000"/>
          </a:xfrm>
          <a:prstGeom prst="rect">
            <a:avLst/>
          </a:prstGeom>
        </p:spPr>
      </p:pic>
      <p:pic>
        <p:nvPicPr>
          <p:cNvPr id="8" name="Рисунок 8">
            <a:extLst>
              <a:ext uri="{FF2B5EF4-FFF2-40B4-BE49-F238E27FC236}">
                <a16:creationId xmlns:a16="http://schemas.microsoft.com/office/drawing/2014/main" id="{59E84C85-915E-684C-BA29-94634592B866}"/>
              </a:ext>
            </a:extLst>
          </p:cNvPr>
          <p:cNvPicPr>
            <a:picLocks noChangeAspect="1"/>
          </p:cNvPicPr>
          <p:nvPr/>
        </p:nvPicPr>
        <p:blipFill>
          <a:blip r:embed="rId3"/>
          <a:stretch>
            <a:fillRect/>
          </a:stretch>
        </p:blipFill>
        <p:spPr>
          <a:xfrm>
            <a:off x="6601510" y="2985272"/>
            <a:ext cx="5353920" cy="3617721"/>
          </a:xfrm>
          <a:prstGeom prst="rect">
            <a:avLst/>
          </a:prstGeom>
        </p:spPr>
      </p:pic>
    </p:spTree>
    <p:extLst>
      <p:ext uri="{BB962C8B-B14F-4D97-AF65-F5344CB8AC3E}">
        <p14:creationId xmlns:p14="http://schemas.microsoft.com/office/powerpoint/2010/main" val="3545343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id="{F4D1C5CD-AA41-C14E-9CB8-FAFB028F6028}"/>
              </a:ext>
            </a:extLst>
          </p:cNvPr>
          <p:cNvSpPr>
            <a:spLocks noGrp="1"/>
          </p:cNvSpPr>
          <p:nvPr>
            <p:ph idx="1"/>
          </p:nvPr>
        </p:nvSpPr>
        <p:spPr>
          <a:xfrm>
            <a:off x="177404" y="462065"/>
            <a:ext cx="3930062" cy="5405741"/>
          </a:xfrm>
        </p:spPr>
        <p:txBody>
          <a:bodyPr/>
          <a:lstStyle/>
          <a:p>
            <a:pPr fontAlgn="base"/>
            <a:r>
              <a:rPr lang="ru-RU" b="0" i="0">
                <a:solidFill>
                  <a:srgbClr val="222222"/>
                </a:solidFill>
                <a:effectLst/>
                <a:latin typeface="-apple-system"/>
              </a:rPr>
              <a:t>Значення емпатії:</a:t>
            </a:r>
          </a:p>
          <a:p>
            <a:pPr fontAlgn="base"/>
            <a:r>
              <a:rPr lang="ru-RU" b="0" i="0">
                <a:solidFill>
                  <a:srgbClr val="222222"/>
                </a:solidFill>
                <a:effectLst/>
                <a:latin typeface="inherit"/>
              </a:rPr>
              <a:t>хто уважно слухає, той може зрозуміти, що думає, відчуває інший (це з'єднує людей);</a:t>
            </a:r>
          </a:p>
          <a:p>
            <a:pPr fontAlgn="base"/>
            <a:r>
              <a:rPr lang="ru-RU" b="0" i="0">
                <a:solidFill>
                  <a:srgbClr val="222222"/>
                </a:solidFill>
                <a:effectLst/>
                <a:latin typeface="inherit"/>
              </a:rPr>
              <a:t>емпатія підтримує сприйняття іншого таким, який він є;</a:t>
            </a:r>
          </a:p>
          <a:p>
            <a:pPr fontAlgn="base"/>
            <a:r>
              <a:rPr lang="ru-RU" b="0" i="0">
                <a:solidFill>
                  <a:srgbClr val="222222"/>
                </a:solidFill>
                <a:effectLst/>
                <a:latin typeface="inherit"/>
              </a:rPr>
              <a:t>емпатія дозволяє краще розуміти інших, приносить їм радість з того, що хтось їх розуміє.</a:t>
            </a:r>
          </a:p>
          <a:p>
            <a:endParaRPr lang="ru-RU"/>
          </a:p>
        </p:txBody>
      </p:sp>
      <p:pic>
        <p:nvPicPr>
          <p:cNvPr id="6" name="Рисунок 6">
            <a:extLst>
              <a:ext uri="{FF2B5EF4-FFF2-40B4-BE49-F238E27FC236}">
                <a16:creationId xmlns:a16="http://schemas.microsoft.com/office/drawing/2014/main" id="{AA6D1F1D-8A8E-EC45-A497-1BB02A5C4A7C}"/>
              </a:ext>
            </a:extLst>
          </p:cNvPr>
          <p:cNvPicPr>
            <a:picLocks noChangeAspect="1"/>
          </p:cNvPicPr>
          <p:nvPr/>
        </p:nvPicPr>
        <p:blipFill>
          <a:blip r:embed="rId2"/>
          <a:stretch>
            <a:fillRect/>
          </a:stretch>
        </p:blipFill>
        <p:spPr>
          <a:xfrm>
            <a:off x="4412060" y="955326"/>
            <a:ext cx="7237981" cy="5151030"/>
          </a:xfrm>
          <a:prstGeom prst="rect">
            <a:avLst/>
          </a:prstGeom>
        </p:spPr>
      </p:pic>
    </p:spTree>
    <p:extLst>
      <p:ext uri="{BB962C8B-B14F-4D97-AF65-F5344CB8AC3E}">
        <p14:creationId xmlns:p14="http://schemas.microsoft.com/office/powerpoint/2010/main" val="2654756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019DCF2-3EB3-EB48-AE37-EC2B6C34EBBF}"/>
              </a:ext>
            </a:extLst>
          </p:cNvPr>
          <p:cNvSpPr txBox="1"/>
          <p:nvPr/>
        </p:nvSpPr>
        <p:spPr>
          <a:xfrm>
            <a:off x="289721" y="265275"/>
            <a:ext cx="6018172" cy="5632311"/>
          </a:xfrm>
          <a:prstGeom prst="rect">
            <a:avLst/>
          </a:prstGeom>
          <a:noFill/>
        </p:spPr>
        <p:txBody>
          <a:bodyPr wrap="square" rtlCol="0">
            <a:spAutoFit/>
          </a:bodyPr>
          <a:lstStyle/>
          <a:p>
            <a:pPr fontAlgn="base"/>
            <a:r>
              <a:rPr lang="ru-RU" sz="2000" b="0" i="0">
                <a:solidFill>
                  <a:srgbClr val="222222"/>
                </a:solidFill>
                <a:effectLst/>
                <a:latin typeface="-apple-system"/>
              </a:rPr>
              <a:t>Виділяють такі види емпатії:</a:t>
            </a:r>
          </a:p>
          <a:p>
            <a:pPr fontAlgn="base"/>
            <a:r>
              <a:rPr lang="ru-RU" sz="2000" b="0" i="1">
                <a:solidFill>
                  <a:srgbClr val="222222"/>
                </a:solidFill>
                <a:effectLst/>
                <a:latin typeface="inherit"/>
              </a:rPr>
              <a:t>Емоційна емпатія</a:t>
            </a:r>
            <a:r>
              <a:rPr lang="ru-RU" sz="2000" b="0" i="0">
                <a:solidFill>
                  <a:srgbClr val="222222"/>
                </a:solidFill>
                <a:effectLst/>
                <a:latin typeface="inherit"/>
              </a:rPr>
              <a:t>, заснована на механізмах проекції і наслідування моторних і афективних реакцій іншої людини.</a:t>
            </a:r>
          </a:p>
          <a:p>
            <a:pPr fontAlgn="base"/>
            <a:r>
              <a:rPr lang="ru-RU" sz="2000" b="0" i="1">
                <a:solidFill>
                  <a:srgbClr val="222222"/>
                </a:solidFill>
                <a:effectLst/>
                <a:latin typeface="inherit"/>
              </a:rPr>
              <a:t>Когнітивна емпатія</a:t>
            </a:r>
            <a:r>
              <a:rPr lang="ru-RU" sz="2000" b="0" i="0">
                <a:solidFill>
                  <a:srgbClr val="222222"/>
                </a:solidFill>
                <a:effectLst/>
                <a:latin typeface="inherit"/>
              </a:rPr>
              <a:t> базується на інтелектуальних процесах — порівняння, аналогія і т. д.</a:t>
            </a:r>
          </a:p>
          <a:p>
            <a:pPr fontAlgn="base"/>
            <a:r>
              <a:rPr lang="ru-RU" sz="2000" b="0" i="1">
                <a:solidFill>
                  <a:srgbClr val="222222"/>
                </a:solidFill>
                <a:effectLst/>
                <a:latin typeface="inherit"/>
              </a:rPr>
              <a:t>Предиктивна емпатія</a:t>
            </a:r>
            <a:r>
              <a:rPr lang="ru-RU" sz="2000" b="0" i="0">
                <a:solidFill>
                  <a:srgbClr val="222222"/>
                </a:solidFill>
                <a:effectLst/>
                <a:latin typeface="inherit"/>
              </a:rPr>
              <a:t> проявляється здатністю людини передбачати афективні реакції іншої людини в конкретних ситуаціях.</a:t>
            </a:r>
          </a:p>
          <a:p>
            <a:pPr fontAlgn="base"/>
            <a:r>
              <a:rPr lang="ru-RU" sz="2000" b="0" i="0">
                <a:solidFill>
                  <a:srgbClr val="222222"/>
                </a:solidFill>
                <a:effectLst/>
                <a:latin typeface="-apple-system"/>
              </a:rPr>
              <a:t>В якості особливих форм емпатії виділяють співпереживання і співчуття:</a:t>
            </a:r>
          </a:p>
          <a:p>
            <a:pPr fontAlgn="base"/>
            <a:r>
              <a:rPr lang="ru-RU" sz="2000">
                <a:solidFill>
                  <a:srgbClr val="6B4BA1"/>
                </a:solidFill>
                <a:latin typeface="inherit"/>
              </a:rPr>
              <a:t>Співпереживання</a:t>
            </a:r>
            <a:r>
              <a:rPr lang="ru-RU" sz="2000">
                <a:solidFill>
                  <a:srgbClr val="222222"/>
                </a:solidFill>
                <a:latin typeface="-apple-system"/>
              </a:rPr>
              <a:t> </a:t>
            </a:r>
            <a:r>
              <a:rPr lang="ru-RU" sz="2000" b="0" i="0">
                <a:solidFill>
                  <a:srgbClr val="222222"/>
                </a:solidFill>
                <a:effectLst/>
                <a:latin typeface="-apple-system"/>
              </a:rPr>
              <a:t>— це переживання суб'єктом тих же емоційних станів, які відчуває інша людина, через ототожнення з нею.</a:t>
            </a:r>
          </a:p>
          <a:p>
            <a:pPr fontAlgn="base"/>
            <a:r>
              <a:rPr lang="ru-RU" sz="2000">
                <a:solidFill>
                  <a:srgbClr val="6B4BA1"/>
                </a:solidFill>
                <a:latin typeface="inherit"/>
              </a:rPr>
              <a:t>Співчуття</a:t>
            </a:r>
            <a:r>
              <a:rPr lang="ru-RU" sz="2000">
                <a:solidFill>
                  <a:srgbClr val="222222"/>
                </a:solidFill>
                <a:latin typeface="-apple-system"/>
              </a:rPr>
              <a:t> </a:t>
            </a:r>
            <a:r>
              <a:rPr lang="ru-RU" sz="2000" b="0" i="0">
                <a:solidFill>
                  <a:srgbClr val="222222"/>
                </a:solidFill>
                <a:effectLst/>
                <a:latin typeface="-apple-system"/>
              </a:rPr>
              <a:t>— один з соціальних аспектів емпатії, формалізована форма вираження свого стану з приводу переживань іншої людини.</a:t>
            </a:r>
          </a:p>
          <a:p>
            <a:pPr fontAlgn="base"/>
            <a:endParaRPr lang="ru-RU" sz="2000" b="0" i="0">
              <a:solidFill>
                <a:srgbClr val="222222"/>
              </a:solidFill>
              <a:effectLst/>
              <a:latin typeface="inherit"/>
            </a:endParaRPr>
          </a:p>
        </p:txBody>
      </p:sp>
      <p:pic>
        <p:nvPicPr>
          <p:cNvPr id="10" name="Рисунок 10">
            <a:extLst>
              <a:ext uri="{FF2B5EF4-FFF2-40B4-BE49-F238E27FC236}">
                <a16:creationId xmlns:a16="http://schemas.microsoft.com/office/drawing/2014/main" id="{A8F22AAA-1903-6B42-A81D-EFFBC23EBF27}"/>
              </a:ext>
            </a:extLst>
          </p:cNvPr>
          <p:cNvPicPr>
            <a:picLocks noChangeAspect="1"/>
          </p:cNvPicPr>
          <p:nvPr/>
        </p:nvPicPr>
        <p:blipFill>
          <a:blip r:embed="rId2"/>
          <a:stretch>
            <a:fillRect/>
          </a:stretch>
        </p:blipFill>
        <p:spPr>
          <a:xfrm>
            <a:off x="6307893" y="2286382"/>
            <a:ext cx="5715000" cy="4143375"/>
          </a:xfrm>
          <a:prstGeom prst="rect">
            <a:avLst/>
          </a:prstGeom>
        </p:spPr>
      </p:pic>
    </p:spTree>
    <p:extLst>
      <p:ext uri="{BB962C8B-B14F-4D97-AF65-F5344CB8AC3E}">
        <p14:creationId xmlns:p14="http://schemas.microsoft.com/office/powerpoint/2010/main" val="524300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7FF9AD1-83B3-FA4D-92C7-D788D7DCA0C6}"/>
              </a:ext>
            </a:extLst>
          </p:cNvPr>
          <p:cNvSpPr>
            <a:spLocks noGrp="1"/>
          </p:cNvSpPr>
          <p:nvPr>
            <p:ph idx="1"/>
          </p:nvPr>
        </p:nvSpPr>
        <p:spPr>
          <a:xfrm>
            <a:off x="262977" y="303147"/>
            <a:ext cx="5568231" cy="6420382"/>
          </a:xfrm>
        </p:spPr>
        <p:txBody>
          <a:bodyPr>
            <a:normAutofit/>
          </a:bodyPr>
          <a:lstStyle/>
          <a:p>
            <a:pPr fontAlgn="base"/>
            <a:r>
              <a:rPr lang="ru-RU" b="0" i="0">
                <a:solidFill>
                  <a:srgbClr val="222222"/>
                </a:solidFill>
                <a:effectLst/>
                <a:latin typeface="-apple-system"/>
              </a:rPr>
              <a:t>У дослідженнях проблеми емпатії провідними науковцями видокремилося два основних напрямки: когнітивний та емотивний.</a:t>
            </a:r>
          </a:p>
          <a:p>
            <a:pPr fontAlgn="base"/>
            <a:r>
              <a:rPr lang="ru-RU" b="0" i="0">
                <a:solidFill>
                  <a:srgbClr val="222222"/>
                </a:solidFill>
                <a:effectLst/>
                <a:latin typeface="-apple-system"/>
              </a:rPr>
              <a:t>Представники когнітивного напрямку розуміють емпатію як інтелектуальний процес пізнання іншої людини через аналіз її особистісних якостей. За такого підходу емпатія визначається як усвідомлення внутрішнього світу іншої людини (Карамуратова Р., 1986). Серед прихильників цього напрямку існує погляд на емпатію як на інтуїтивне пізнання емоційного стану іншої людини (Ковалев А., 1975, Шибутані Т., 1969).</a:t>
            </a:r>
          </a:p>
          <a:p>
            <a:r>
              <a:rPr lang="ru-RU" b="0" i="0">
                <a:solidFill>
                  <a:srgbClr val="222222"/>
                </a:solidFill>
                <a:effectLst/>
                <a:latin typeface="-apple-system"/>
              </a:rPr>
              <a:t>Чимало психологів розглядають емпатію як процес, у якому інтелектуальні й емоційні сторони складають органічну єдність (Бодальов О., 1975, Ковалев А., 1975, Селіванов Р., 1984, Стрелкова Л., 1987).</a:t>
            </a:r>
            <a:endParaRPr lang="ru-RU"/>
          </a:p>
        </p:txBody>
      </p:sp>
      <p:pic>
        <p:nvPicPr>
          <p:cNvPr id="4" name="Рисунок 4">
            <a:extLst>
              <a:ext uri="{FF2B5EF4-FFF2-40B4-BE49-F238E27FC236}">
                <a16:creationId xmlns:a16="http://schemas.microsoft.com/office/drawing/2014/main" id="{E90E2281-94DC-534C-AEC4-7D611505AB1D}"/>
              </a:ext>
            </a:extLst>
          </p:cNvPr>
          <p:cNvPicPr>
            <a:picLocks noChangeAspect="1"/>
          </p:cNvPicPr>
          <p:nvPr/>
        </p:nvPicPr>
        <p:blipFill>
          <a:blip r:embed="rId2"/>
          <a:stretch>
            <a:fillRect/>
          </a:stretch>
        </p:blipFill>
        <p:spPr>
          <a:xfrm>
            <a:off x="6063476" y="0"/>
            <a:ext cx="5305401" cy="3536934"/>
          </a:xfrm>
          <a:prstGeom prst="rect">
            <a:avLst/>
          </a:prstGeom>
        </p:spPr>
      </p:pic>
      <p:pic>
        <p:nvPicPr>
          <p:cNvPr id="6" name="Рисунок 6">
            <a:extLst>
              <a:ext uri="{FF2B5EF4-FFF2-40B4-BE49-F238E27FC236}">
                <a16:creationId xmlns:a16="http://schemas.microsoft.com/office/drawing/2014/main" id="{9A9C1CFA-D5DB-2A4C-86B9-D36E1207E92F}"/>
              </a:ext>
            </a:extLst>
          </p:cNvPr>
          <p:cNvPicPr>
            <a:picLocks noChangeAspect="1"/>
          </p:cNvPicPr>
          <p:nvPr/>
        </p:nvPicPr>
        <p:blipFill>
          <a:blip r:embed="rId3"/>
          <a:stretch>
            <a:fillRect/>
          </a:stretch>
        </p:blipFill>
        <p:spPr>
          <a:xfrm>
            <a:off x="5831208" y="3687269"/>
            <a:ext cx="5830908" cy="3036260"/>
          </a:xfrm>
          <a:prstGeom prst="rect">
            <a:avLst/>
          </a:prstGeom>
        </p:spPr>
      </p:pic>
    </p:spTree>
    <p:extLst>
      <p:ext uri="{BB962C8B-B14F-4D97-AF65-F5344CB8AC3E}">
        <p14:creationId xmlns:p14="http://schemas.microsoft.com/office/powerpoint/2010/main" val="2857918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404A7FC-B1EB-CA48-8315-D670283B575A}"/>
              </a:ext>
            </a:extLst>
          </p:cNvPr>
          <p:cNvSpPr>
            <a:spLocks noGrp="1"/>
          </p:cNvSpPr>
          <p:nvPr>
            <p:ph idx="1"/>
          </p:nvPr>
        </p:nvSpPr>
        <p:spPr>
          <a:xfrm>
            <a:off x="85573" y="290922"/>
            <a:ext cx="11711164" cy="1408298"/>
          </a:xfrm>
        </p:spPr>
        <p:txBody>
          <a:bodyPr/>
          <a:lstStyle/>
          <a:p>
            <a:pPr fontAlgn="base"/>
            <a:r>
              <a:rPr lang="ru-RU" b="0" i="0">
                <a:solidFill>
                  <a:srgbClr val="222222"/>
                </a:solidFill>
                <a:effectLst/>
                <a:latin typeface="-apple-system"/>
              </a:rPr>
              <a:t>Можна виділити </a:t>
            </a:r>
            <a:r>
              <a:rPr lang="ru-RU" b="1" i="0">
                <a:solidFill>
                  <a:srgbClr val="222222"/>
                </a:solidFill>
                <a:effectLst/>
                <a:latin typeface="inherit"/>
              </a:rPr>
              <a:t>три основних фази перебігу емпатії</a:t>
            </a:r>
            <a:r>
              <a:rPr lang="ru-RU" b="0" i="0">
                <a:solidFill>
                  <a:srgbClr val="222222"/>
                </a:solidFill>
                <a:effectLst/>
                <a:latin typeface="-apple-system"/>
              </a:rPr>
              <a:t>, функціонування яких забезпечується різними психологічними механізмами.</a:t>
            </a:r>
          </a:p>
          <a:p>
            <a:pPr fontAlgn="base"/>
            <a:r>
              <a:rPr lang="af-ZA" b="1" i="0">
                <a:solidFill>
                  <a:srgbClr val="222222"/>
                </a:solidFill>
                <a:effectLst/>
                <a:latin typeface="inherit"/>
              </a:rPr>
              <a:t>I. </a:t>
            </a:r>
            <a:r>
              <a:rPr lang="ru-RU" b="0" i="1">
                <a:solidFill>
                  <a:srgbClr val="222222"/>
                </a:solidFill>
                <a:effectLst/>
                <a:latin typeface="inherit"/>
              </a:rPr>
              <a:t>Емотивно-когнітивна фаза емпатійного процесу.</a:t>
            </a:r>
            <a:r>
              <a:rPr lang="ru-RU" b="0" i="0">
                <a:solidFill>
                  <a:srgbClr val="222222"/>
                </a:solidFill>
                <a:effectLst/>
                <a:latin typeface="-apple-system"/>
              </a:rPr>
              <a:t> Основні психологічні механізми цієї фази — це емоційне зараження у поєднанні з аналітико-мнемічною діяльністю та емпатійна ідентифікація.</a:t>
            </a:r>
          </a:p>
          <a:p>
            <a:endParaRPr lang="ru-RU"/>
          </a:p>
        </p:txBody>
      </p:sp>
      <p:sp>
        <p:nvSpPr>
          <p:cNvPr id="4" name="TextBox 3">
            <a:extLst>
              <a:ext uri="{FF2B5EF4-FFF2-40B4-BE49-F238E27FC236}">
                <a16:creationId xmlns:a16="http://schemas.microsoft.com/office/drawing/2014/main" id="{45B06781-14CE-624E-91C3-4ABD3519FD9C}"/>
              </a:ext>
            </a:extLst>
          </p:cNvPr>
          <p:cNvSpPr txBox="1"/>
          <p:nvPr/>
        </p:nvSpPr>
        <p:spPr>
          <a:xfrm>
            <a:off x="317840" y="2172310"/>
            <a:ext cx="5403272" cy="3416320"/>
          </a:xfrm>
          <a:prstGeom prst="rect">
            <a:avLst/>
          </a:prstGeom>
          <a:noFill/>
        </p:spPr>
        <p:txBody>
          <a:bodyPr wrap="square" rtlCol="0">
            <a:spAutoFit/>
          </a:bodyPr>
          <a:lstStyle/>
          <a:p>
            <a:pPr fontAlgn="base"/>
            <a:r>
              <a:rPr lang="af-ZA" b="1" i="0">
                <a:solidFill>
                  <a:srgbClr val="222222"/>
                </a:solidFill>
                <a:effectLst/>
                <a:latin typeface="inherit"/>
              </a:rPr>
              <a:t>II. </a:t>
            </a:r>
            <a:r>
              <a:rPr lang="ru-RU" b="0" i="1">
                <a:solidFill>
                  <a:srgbClr val="222222"/>
                </a:solidFill>
                <a:effectLst/>
                <a:latin typeface="inherit"/>
              </a:rPr>
              <a:t>Почуттєва фаза емпатійного процесу.</a:t>
            </a:r>
            <a:r>
              <a:rPr lang="ru-RU" b="0" i="0">
                <a:solidFill>
                  <a:srgbClr val="222222"/>
                </a:solidFill>
                <a:effectLst/>
                <a:latin typeface="-apple-system"/>
              </a:rPr>
              <a:t>Основним психологічним механізмом функціонування цієї фази є емпатійна </a:t>
            </a:r>
            <a:r>
              <a:rPr lang="ru-RU">
                <a:latin typeface="inherit"/>
              </a:rPr>
              <a:t>децентрація</a:t>
            </a:r>
            <a:r>
              <a:rPr lang="ru-RU" b="0" i="0">
                <a:solidFill>
                  <a:srgbClr val="222222"/>
                </a:solidFill>
                <a:effectLst/>
                <a:latin typeface="-apple-system"/>
              </a:rPr>
              <a:t>, тобто подолання егоцентричних тенденцій, перетворення власних почуттів суб'єкта емпатії шляхом інтеріорізації переживань об'єкта емпатії. Ці процеси спричинюють виникнення співчуття.</a:t>
            </a:r>
          </a:p>
          <a:p>
            <a:pPr fontAlgn="base"/>
            <a:endParaRPr lang="ru-RU" b="0" i="0">
              <a:solidFill>
                <a:srgbClr val="222222"/>
              </a:solidFill>
              <a:effectLst/>
              <a:latin typeface="-apple-system"/>
            </a:endParaRPr>
          </a:p>
          <a:p>
            <a:pPr fontAlgn="base"/>
            <a:r>
              <a:rPr lang="af-ZA" b="1" i="0">
                <a:solidFill>
                  <a:srgbClr val="222222"/>
                </a:solidFill>
                <a:effectLst/>
                <a:latin typeface="inherit"/>
              </a:rPr>
              <a:t>III. </a:t>
            </a:r>
            <a:r>
              <a:rPr lang="ru-RU" b="0" i="1">
                <a:solidFill>
                  <a:srgbClr val="222222"/>
                </a:solidFill>
                <a:effectLst/>
                <a:latin typeface="inherit"/>
              </a:rPr>
              <a:t>Вчинково-дієва фаза емпатійного процесу.</a:t>
            </a:r>
            <a:r>
              <a:rPr lang="ru-RU" b="0" i="0">
                <a:solidFill>
                  <a:srgbClr val="222222"/>
                </a:solidFill>
                <a:effectLst/>
                <a:latin typeface="-apple-system"/>
              </a:rPr>
              <a:t>Вона характеризується активним втручанням суб'єкта емпатії в ситуацію, що склалася у об'єкта емпатії, через специфічну дію — гуманний вчинок.</a:t>
            </a:r>
          </a:p>
        </p:txBody>
      </p:sp>
      <p:pic>
        <p:nvPicPr>
          <p:cNvPr id="5" name="Рисунок 5">
            <a:extLst>
              <a:ext uri="{FF2B5EF4-FFF2-40B4-BE49-F238E27FC236}">
                <a16:creationId xmlns:a16="http://schemas.microsoft.com/office/drawing/2014/main" id="{CFF03494-0682-A644-A7F1-0A68450AC060}"/>
              </a:ext>
            </a:extLst>
          </p:cNvPr>
          <p:cNvPicPr>
            <a:picLocks noChangeAspect="1"/>
          </p:cNvPicPr>
          <p:nvPr/>
        </p:nvPicPr>
        <p:blipFill>
          <a:blip r:embed="rId2"/>
          <a:stretch>
            <a:fillRect/>
          </a:stretch>
        </p:blipFill>
        <p:spPr>
          <a:xfrm>
            <a:off x="5721111" y="2172310"/>
            <a:ext cx="6075625" cy="4020039"/>
          </a:xfrm>
          <a:prstGeom prst="rect">
            <a:avLst/>
          </a:prstGeom>
        </p:spPr>
      </p:pic>
    </p:spTree>
    <p:extLst>
      <p:ext uri="{BB962C8B-B14F-4D97-AF65-F5344CB8AC3E}">
        <p14:creationId xmlns:p14="http://schemas.microsoft.com/office/powerpoint/2010/main" val="4175669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id="{51DD3798-03E9-6C49-ACF0-B990E9B0D142}"/>
              </a:ext>
            </a:extLst>
          </p:cNvPr>
          <p:cNvSpPr>
            <a:spLocks noGrp="1"/>
          </p:cNvSpPr>
          <p:nvPr>
            <p:ph idx="1"/>
          </p:nvPr>
        </p:nvSpPr>
        <p:spPr>
          <a:xfrm>
            <a:off x="1528075" y="3946075"/>
            <a:ext cx="10390907" cy="2007305"/>
          </a:xfrm>
        </p:spPr>
        <p:txBody>
          <a:bodyPr>
            <a:normAutofit fontScale="92500" lnSpcReduction="20000"/>
          </a:bodyPr>
          <a:lstStyle/>
          <a:p>
            <a:pPr fontAlgn="base"/>
            <a:r>
              <a:rPr lang="ru-RU" b="1" i="0">
                <a:solidFill>
                  <a:srgbClr val="222222"/>
                </a:solidFill>
                <a:effectLst/>
                <a:latin typeface="Linux Libertine"/>
              </a:rPr>
              <a:t/>
            </a:r>
            <a:br>
              <a:rPr lang="ru-RU" b="1" i="0">
                <a:solidFill>
                  <a:srgbClr val="222222"/>
                </a:solidFill>
                <a:effectLst/>
                <a:latin typeface="Linux Libertine"/>
              </a:rPr>
            </a:br>
            <a:r>
              <a:rPr lang="ru-RU" b="1" i="0">
                <a:solidFill>
                  <a:srgbClr val="222222"/>
                </a:solidFill>
                <a:effectLst/>
                <a:latin typeface="inherit"/>
              </a:rPr>
              <a:t>У професійній діяльності</a:t>
            </a:r>
            <a:endParaRPr lang="ru-RU" b="1" i="0">
              <a:solidFill>
                <a:srgbClr val="222222"/>
              </a:solidFill>
              <a:effectLst/>
              <a:latin typeface="Linux Libertine"/>
            </a:endParaRPr>
          </a:p>
          <a:p>
            <a:pPr fontAlgn="base"/>
            <a:r>
              <a:rPr lang="ru-RU">
                <a:effectLst/>
                <a:latin typeface="inherit"/>
              </a:rPr>
              <a:t>Розвинена здатність до емпатії є професійно важливою рисою для людей, </a:t>
            </a:r>
            <a:r>
              <a:rPr lang="ru-RU">
                <a:solidFill>
                  <a:schemeClr val="tx1"/>
                </a:solidFill>
                <a:effectLst/>
                <a:latin typeface="inherit"/>
              </a:rPr>
              <a:t>чия робота безпосередньо пов'язана з людьми (</a:t>
            </a:r>
            <a:r>
              <a:rPr lang="ru-RU">
                <a:solidFill>
                  <a:schemeClr val="tx1"/>
                </a:solidFill>
                <a:latin typeface="inherit"/>
              </a:rPr>
              <a:t>чиновники</a:t>
            </a:r>
            <a:r>
              <a:rPr lang="ru-RU">
                <a:solidFill>
                  <a:schemeClr val="tx1"/>
                </a:solidFill>
                <a:effectLst/>
                <a:latin typeface="inherit"/>
              </a:rPr>
              <a:t>, </a:t>
            </a:r>
            <a:r>
              <a:rPr lang="ru-RU">
                <a:solidFill>
                  <a:schemeClr val="tx1"/>
                </a:solidFill>
                <a:latin typeface="inherit"/>
              </a:rPr>
              <a:t>керівники</a:t>
            </a:r>
            <a:r>
              <a:rPr lang="ru-RU">
                <a:solidFill>
                  <a:schemeClr val="tx1"/>
                </a:solidFill>
                <a:effectLst/>
                <a:latin typeface="inherit"/>
              </a:rPr>
              <a:t>, </a:t>
            </a:r>
            <a:r>
              <a:rPr lang="ru-RU">
                <a:solidFill>
                  <a:schemeClr val="tx1"/>
                </a:solidFill>
                <a:latin typeface="inherit"/>
              </a:rPr>
              <a:t>продавці,</a:t>
            </a:r>
            <a:r>
              <a:rPr lang="ru-RU">
                <a:solidFill>
                  <a:schemeClr val="tx1"/>
                </a:solidFill>
                <a:effectLst/>
                <a:latin typeface="inherit"/>
              </a:rPr>
              <a:t> менеджери персоналу, </a:t>
            </a:r>
            <a:r>
              <a:rPr lang="ru-RU">
                <a:solidFill>
                  <a:schemeClr val="tx1"/>
                </a:solidFill>
                <a:latin typeface="inherit"/>
              </a:rPr>
              <a:t>педагоги</a:t>
            </a:r>
            <a:r>
              <a:rPr lang="ru-RU">
                <a:solidFill>
                  <a:schemeClr val="tx1"/>
                </a:solidFill>
                <a:effectLst/>
                <a:latin typeface="inherit"/>
              </a:rPr>
              <a:t>, </a:t>
            </a:r>
            <a:r>
              <a:rPr lang="ru-RU">
                <a:solidFill>
                  <a:schemeClr val="tx1"/>
                </a:solidFill>
                <a:latin typeface="inherit"/>
              </a:rPr>
              <a:t>психологи</a:t>
            </a:r>
            <a:r>
              <a:rPr lang="ru-RU">
                <a:solidFill>
                  <a:schemeClr val="tx1"/>
                </a:solidFill>
                <a:effectLst/>
                <a:latin typeface="inherit"/>
              </a:rPr>
              <a:t>, </a:t>
            </a:r>
            <a:r>
              <a:rPr lang="ru-RU">
                <a:solidFill>
                  <a:schemeClr val="tx1"/>
                </a:solidFill>
                <a:latin typeface="inherit"/>
              </a:rPr>
              <a:t>психотерапевти</a:t>
            </a:r>
            <a:r>
              <a:rPr lang="ru-RU">
                <a:solidFill>
                  <a:schemeClr val="tx1"/>
                </a:solidFill>
                <a:effectLst/>
                <a:latin typeface="inherit"/>
              </a:rPr>
              <a:t> та інші)</a:t>
            </a:r>
          </a:p>
          <a:p>
            <a:pPr fontAlgn="base"/>
            <a:r>
              <a:rPr lang="ru-RU">
                <a:solidFill>
                  <a:schemeClr val="tx1"/>
                </a:solidFill>
                <a:effectLst/>
                <a:latin typeface="inherit"/>
              </a:rPr>
              <a:t>Для психотерапевтів розвинена здатність до емпатії виявилася досить важливою, щоб була розроблена техніка </a:t>
            </a:r>
            <a:r>
              <a:rPr lang="ru-RU">
                <a:solidFill>
                  <a:schemeClr val="tx1"/>
                </a:solidFill>
                <a:latin typeface="inherit"/>
              </a:rPr>
              <a:t>емпатичного слухання</a:t>
            </a:r>
            <a:r>
              <a:rPr lang="ru-RU">
                <a:solidFill>
                  <a:schemeClr val="tx1"/>
                </a:solidFill>
                <a:effectLst/>
                <a:latin typeface="inherit"/>
              </a:rPr>
              <a:t>, яка</a:t>
            </a:r>
            <a:r>
              <a:rPr lang="ru-RU">
                <a:effectLst/>
                <a:latin typeface="inherit"/>
              </a:rPr>
              <a:t> допомагає розуміти емоційний стан співрозмовника.</a:t>
            </a:r>
          </a:p>
          <a:p>
            <a:endParaRPr lang="ru-RU"/>
          </a:p>
        </p:txBody>
      </p:sp>
      <p:pic>
        <p:nvPicPr>
          <p:cNvPr id="6" name="Рисунок 6">
            <a:extLst>
              <a:ext uri="{FF2B5EF4-FFF2-40B4-BE49-F238E27FC236}">
                <a16:creationId xmlns:a16="http://schemas.microsoft.com/office/drawing/2014/main" id="{93648799-5724-5243-97B8-1A805DDAFEA1}"/>
              </a:ext>
            </a:extLst>
          </p:cNvPr>
          <p:cNvPicPr>
            <a:picLocks noChangeAspect="1"/>
          </p:cNvPicPr>
          <p:nvPr/>
        </p:nvPicPr>
        <p:blipFill>
          <a:blip r:embed="rId2"/>
          <a:stretch>
            <a:fillRect/>
          </a:stretch>
        </p:blipFill>
        <p:spPr>
          <a:xfrm>
            <a:off x="0" y="146695"/>
            <a:ext cx="6915150" cy="3600450"/>
          </a:xfrm>
          <a:prstGeom prst="rect">
            <a:avLst/>
          </a:prstGeom>
        </p:spPr>
      </p:pic>
      <p:pic>
        <p:nvPicPr>
          <p:cNvPr id="8" name="Рисунок 8">
            <a:extLst>
              <a:ext uri="{FF2B5EF4-FFF2-40B4-BE49-F238E27FC236}">
                <a16:creationId xmlns:a16="http://schemas.microsoft.com/office/drawing/2014/main" id="{27D1B8E4-65B8-504D-92B4-8D9BAEF1DB8A}"/>
              </a:ext>
            </a:extLst>
          </p:cNvPr>
          <p:cNvPicPr>
            <a:picLocks noChangeAspect="1"/>
          </p:cNvPicPr>
          <p:nvPr/>
        </p:nvPicPr>
        <p:blipFill>
          <a:blip r:embed="rId3"/>
          <a:stretch>
            <a:fillRect/>
          </a:stretch>
        </p:blipFill>
        <p:spPr>
          <a:xfrm>
            <a:off x="7156482" y="565795"/>
            <a:ext cx="4762500" cy="3181350"/>
          </a:xfrm>
          <a:prstGeom prst="rect">
            <a:avLst/>
          </a:prstGeom>
        </p:spPr>
      </p:pic>
    </p:spTree>
    <p:extLst>
      <p:ext uri="{BB962C8B-B14F-4D97-AF65-F5344CB8AC3E}">
        <p14:creationId xmlns:p14="http://schemas.microsoft.com/office/powerpoint/2010/main" val="1294148812"/>
      </p:ext>
    </p:extLst>
  </p:cSld>
  <p:clrMapOvr>
    <a:masterClrMapping/>
  </p:clrMapOvr>
</p:sld>
</file>

<file path=ppt/theme/theme1.xml><?xml version="1.0" encoding="utf-8"?>
<a:theme xmlns:a="http://schemas.openxmlformats.org/drawingml/2006/main" name="Посылка">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0</TotalTime>
  <Words>196</Words>
  <Application>Microsoft Office PowerPoint</Application>
  <PresentationFormat>Широкоэкранный</PresentationFormat>
  <Paragraphs>26</Paragraphs>
  <Slides>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8</vt:i4>
      </vt:variant>
    </vt:vector>
  </HeadingPairs>
  <TitlesOfParts>
    <vt:vector size="15" baseType="lpstr">
      <vt:lpstr>-apple-system</vt:lpstr>
      <vt:lpstr>Arial</vt:lpstr>
      <vt:lpstr>Corbel</vt:lpstr>
      <vt:lpstr>Gill Sans MT</vt:lpstr>
      <vt:lpstr>inherit</vt:lpstr>
      <vt:lpstr>Linux Libertine</vt:lpstr>
      <vt:lpstr>Посылка</vt:lpstr>
      <vt:lpstr> емпатія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Симпатії і емпатії</dc:title>
  <dc:creator>Тая</dc:creator>
  <cp:lastModifiedBy>Boss</cp:lastModifiedBy>
  <cp:revision>3</cp:revision>
  <dcterms:modified xsi:type="dcterms:W3CDTF">2021-01-08T16:28:14Z</dcterms:modified>
</cp:coreProperties>
</file>