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68" r:id="rId15"/>
    <p:sldId id="273" r:id="rId16"/>
    <p:sldId id="271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2322B-7F35-4E20-9A39-54CE446D4ED8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EE63D8-94C4-4E13-A5C7-84EDAE38D96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Структура мовлення</a:t>
          </a:r>
          <a:endParaRPr lang="ru-RU" sz="1600" b="1" dirty="0">
            <a:solidFill>
              <a:schemeClr val="bg1"/>
            </a:solidFill>
          </a:endParaRPr>
        </a:p>
      </dgm:t>
    </dgm:pt>
    <dgm:pt modelId="{C18E8FF4-3BEF-4266-9B1C-077651494F00}" type="parTrans" cxnId="{BD964E2D-2A04-4729-BBC5-9334B85E4FE4}">
      <dgm:prSet/>
      <dgm:spPr/>
      <dgm:t>
        <a:bodyPr/>
        <a:lstStyle/>
        <a:p>
          <a:endParaRPr lang="ru-RU"/>
        </a:p>
      </dgm:t>
    </dgm:pt>
    <dgm:pt modelId="{810D4805-490F-4B1F-8A21-F53FD8412C59}" type="sibTrans" cxnId="{BD964E2D-2A04-4729-BBC5-9334B85E4FE4}">
      <dgm:prSet/>
      <dgm:spPr/>
      <dgm:t>
        <a:bodyPr/>
        <a:lstStyle/>
        <a:p>
          <a:endParaRPr lang="ru-RU"/>
        </a:p>
      </dgm:t>
    </dgm:pt>
    <dgm:pt modelId="{5EFF47E5-D152-4B12-81A5-D9E79B99E6D0}">
      <dgm:prSet phldrT="[Текст]" custT="1"/>
      <dgm:spPr/>
      <dgm:t>
        <a:bodyPr/>
        <a:lstStyle/>
        <a:p>
          <a:r>
            <a:rPr lang="uk-UA" sz="1800" b="1" dirty="0" err="1" smtClean="0">
              <a:solidFill>
                <a:srgbClr val="7030A0"/>
              </a:solidFill>
            </a:rPr>
            <a:t>Фонематика</a:t>
          </a:r>
          <a:r>
            <a:rPr lang="uk-UA" sz="1800" b="1" dirty="0" smtClean="0">
              <a:solidFill>
                <a:srgbClr val="7030A0"/>
              </a:solidFill>
            </a:rPr>
            <a:t> </a:t>
          </a:r>
          <a:r>
            <a:rPr lang="uk-UA" sz="1800" dirty="0" smtClean="0"/>
            <a:t>– фонематичний, фонологічний, фізіологічний та психологічний аспекти мовлення</a:t>
          </a:r>
          <a:r>
            <a:rPr lang="uk-UA" sz="1700" dirty="0" smtClean="0"/>
            <a:t>.</a:t>
          </a:r>
          <a:endParaRPr lang="ru-RU" sz="1700" dirty="0"/>
        </a:p>
      </dgm:t>
    </dgm:pt>
    <dgm:pt modelId="{8D79CD29-45CF-4670-8874-83716947953F}" type="parTrans" cxnId="{75E93A48-31D2-4E30-B4D8-AEC450334CAA}">
      <dgm:prSet/>
      <dgm:spPr/>
      <dgm:t>
        <a:bodyPr/>
        <a:lstStyle/>
        <a:p>
          <a:endParaRPr lang="ru-RU"/>
        </a:p>
      </dgm:t>
    </dgm:pt>
    <dgm:pt modelId="{337DA2A9-87D0-49B6-9207-791FAFF72AEE}" type="sibTrans" cxnId="{75E93A48-31D2-4E30-B4D8-AEC450334CAA}">
      <dgm:prSet/>
      <dgm:spPr/>
      <dgm:t>
        <a:bodyPr/>
        <a:lstStyle/>
        <a:p>
          <a:endParaRPr lang="ru-RU"/>
        </a:p>
      </dgm:t>
    </dgm:pt>
    <dgm:pt modelId="{96C2B1CB-C880-472A-9057-8AA4385D617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7030A0"/>
              </a:solidFill>
            </a:rPr>
            <a:t>Граматика</a:t>
          </a:r>
          <a:r>
            <a:rPr lang="uk-UA" sz="2400" dirty="0" smtClean="0"/>
            <a:t> – типи речень, словозміни і т.п.</a:t>
          </a:r>
          <a:endParaRPr lang="ru-RU" sz="2400" dirty="0"/>
        </a:p>
      </dgm:t>
    </dgm:pt>
    <dgm:pt modelId="{A3C6AD3B-3828-4998-BA9C-71B092134745}" type="parTrans" cxnId="{712C0EA1-7392-4644-8242-81DF95A18004}">
      <dgm:prSet/>
      <dgm:spPr/>
      <dgm:t>
        <a:bodyPr/>
        <a:lstStyle/>
        <a:p>
          <a:endParaRPr lang="ru-RU"/>
        </a:p>
      </dgm:t>
    </dgm:pt>
    <dgm:pt modelId="{A97AA369-B604-4E33-999D-B2648BD43F7D}" type="sibTrans" cxnId="{712C0EA1-7392-4644-8242-81DF95A18004}">
      <dgm:prSet/>
      <dgm:spPr/>
      <dgm:t>
        <a:bodyPr/>
        <a:lstStyle/>
        <a:p>
          <a:endParaRPr lang="ru-RU"/>
        </a:p>
      </dgm:t>
    </dgm:pt>
    <dgm:pt modelId="{88151626-3871-4686-9F51-499BBC2E644C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Лексика</a:t>
          </a:r>
          <a:r>
            <a:rPr lang="uk-UA" dirty="0" smtClean="0"/>
            <a:t> – вся сукупність слів мови чи діалекту</a:t>
          </a:r>
          <a:endParaRPr lang="ru-RU" dirty="0"/>
        </a:p>
      </dgm:t>
    </dgm:pt>
    <dgm:pt modelId="{3CF1DCAD-DD0D-4D77-A107-BEB8B5A5F9A7}" type="parTrans" cxnId="{1C3F50D7-F20E-4467-B086-1E32A91B5E1F}">
      <dgm:prSet/>
      <dgm:spPr/>
      <dgm:t>
        <a:bodyPr/>
        <a:lstStyle/>
        <a:p>
          <a:endParaRPr lang="ru-RU"/>
        </a:p>
      </dgm:t>
    </dgm:pt>
    <dgm:pt modelId="{C8E3E215-E6BD-4E58-9611-55A5C2AA385C}" type="sibTrans" cxnId="{1C3F50D7-F20E-4467-B086-1E32A91B5E1F}">
      <dgm:prSet/>
      <dgm:spPr/>
      <dgm:t>
        <a:bodyPr/>
        <a:lstStyle/>
        <a:p>
          <a:endParaRPr lang="ru-RU"/>
        </a:p>
      </dgm:t>
    </dgm:pt>
    <dgm:pt modelId="{9ED7BAB0-7FD9-4088-9276-8B4EE5BBFD2C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Фонетика</a:t>
          </a:r>
          <a:r>
            <a:rPr lang="uk-UA" dirty="0" smtClean="0"/>
            <a:t> – акустичні особливості звуків мовлення</a:t>
          </a:r>
          <a:endParaRPr lang="ru-RU" dirty="0"/>
        </a:p>
      </dgm:t>
    </dgm:pt>
    <dgm:pt modelId="{3CEE37B2-74D1-46D7-98D1-0623A85903B1}" type="parTrans" cxnId="{CD2964EC-7CA4-4951-815F-44A7CA4E9EC7}">
      <dgm:prSet/>
      <dgm:spPr/>
      <dgm:t>
        <a:bodyPr/>
        <a:lstStyle/>
        <a:p>
          <a:endParaRPr lang="ru-RU"/>
        </a:p>
      </dgm:t>
    </dgm:pt>
    <dgm:pt modelId="{EF23F3F2-9598-47E1-875B-66EEB2D14C52}" type="sibTrans" cxnId="{CD2964EC-7CA4-4951-815F-44A7CA4E9EC7}">
      <dgm:prSet/>
      <dgm:spPr/>
      <dgm:t>
        <a:bodyPr/>
        <a:lstStyle/>
        <a:p>
          <a:endParaRPr lang="ru-RU"/>
        </a:p>
      </dgm:t>
    </dgm:pt>
    <dgm:pt modelId="{12A329B7-F45A-4117-90B7-FF0DB9961C73}" type="pres">
      <dgm:prSet presAssocID="{2202322B-7F35-4E20-9A39-54CE446D4E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82C1E-C254-4082-8473-F978A3E1E6FD}" type="pres">
      <dgm:prSet presAssocID="{F9EE63D8-94C4-4E13-A5C7-84EDAE38D96E}" presName="centerShape" presStyleLbl="node0" presStyleIdx="0" presStyleCnt="1" custScaleX="112267" custScaleY="113877"/>
      <dgm:spPr/>
      <dgm:t>
        <a:bodyPr/>
        <a:lstStyle/>
        <a:p>
          <a:endParaRPr lang="ru-RU"/>
        </a:p>
      </dgm:t>
    </dgm:pt>
    <dgm:pt modelId="{81D0BF85-EA51-4D0D-9DB0-6999320CFE8E}" type="pres">
      <dgm:prSet presAssocID="{8D79CD29-45CF-4670-8874-83716947953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F3DDE90-3813-4667-8010-5F268433FFB1}" type="pres">
      <dgm:prSet presAssocID="{8D79CD29-45CF-4670-8874-83716947953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BA97475-1D20-4523-A804-D84919A9BA24}" type="pres">
      <dgm:prSet presAssocID="{5EFF47E5-D152-4B12-81A5-D9E79B99E6D0}" presName="node" presStyleLbl="node1" presStyleIdx="0" presStyleCnt="4" custScaleX="165116" custScaleY="15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BCDBF-B8B1-4A41-9A40-BC34A18FC462}" type="pres">
      <dgm:prSet presAssocID="{A3C6AD3B-3828-4998-BA9C-71B09213474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A93BBC4-7FD4-4C2F-94CE-81041456E760}" type="pres">
      <dgm:prSet presAssocID="{A3C6AD3B-3828-4998-BA9C-71B09213474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0D3049C-C4A4-40AA-B2A9-66921D235B87}" type="pres">
      <dgm:prSet presAssocID="{96C2B1CB-C880-472A-9057-8AA4385D6172}" presName="node" presStyleLbl="node1" presStyleIdx="1" presStyleCnt="4" custScaleX="176000" custScaleY="16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3FB6E-2DE1-4034-AE40-0EACE5F49AEE}" type="pres">
      <dgm:prSet presAssocID="{3CF1DCAD-DD0D-4D77-A107-BEB8B5A5F9A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3C4C5EE-CCCB-41C0-AA60-4C25200DF1C6}" type="pres">
      <dgm:prSet presAssocID="{3CF1DCAD-DD0D-4D77-A107-BEB8B5A5F9A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60C6549-1470-42B1-973F-F7AB8DF759A8}" type="pres">
      <dgm:prSet presAssocID="{88151626-3871-4686-9F51-499BBC2E644C}" presName="node" presStyleLbl="node1" presStyleIdx="2" presStyleCnt="4" custScaleX="165348" custScaleY="15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9F1D3-495B-46E1-914E-2B76978AF0AF}" type="pres">
      <dgm:prSet presAssocID="{3CEE37B2-74D1-46D7-98D1-0623A85903B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0FCA04E-8B1F-44C1-B6EB-D356742B486B}" type="pres">
      <dgm:prSet presAssocID="{3CEE37B2-74D1-46D7-98D1-0623A85903B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1C1F3DB-D8DB-464B-B9C8-4CBB7821ACDE}" type="pres">
      <dgm:prSet presAssocID="{9ED7BAB0-7FD9-4088-9276-8B4EE5BBFD2C}" presName="node" presStyleLbl="node1" presStyleIdx="3" presStyleCnt="4" custScaleX="175768" custScaleY="16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5986D-31C3-4443-8C50-D3C862C408ED}" type="presOf" srcId="{3CEE37B2-74D1-46D7-98D1-0623A85903B1}" destId="{F3A9F1D3-495B-46E1-914E-2B76978AF0AF}" srcOrd="0" destOrd="0" presId="urn:microsoft.com/office/officeart/2005/8/layout/radial5"/>
    <dgm:cxn modelId="{0082203E-7953-41E5-A518-94D49CAAAA9F}" type="presOf" srcId="{A3C6AD3B-3828-4998-BA9C-71B092134745}" destId="{98FBCDBF-B8B1-4A41-9A40-BC34A18FC462}" srcOrd="0" destOrd="0" presId="urn:microsoft.com/office/officeart/2005/8/layout/radial5"/>
    <dgm:cxn modelId="{712C0EA1-7392-4644-8242-81DF95A18004}" srcId="{F9EE63D8-94C4-4E13-A5C7-84EDAE38D96E}" destId="{96C2B1CB-C880-472A-9057-8AA4385D6172}" srcOrd="1" destOrd="0" parTransId="{A3C6AD3B-3828-4998-BA9C-71B092134745}" sibTransId="{A97AA369-B604-4E33-999D-B2648BD43F7D}"/>
    <dgm:cxn modelId="{942DB906-CEA8-46CE-AE81-D2A70DCCD7B8}" type="presOf" srcId="{96C2B1CB-C880-472A-9057-8AA4385D6172}" destId="{00D3049C-C4A4-40AA-B2A9-66921D235B87}" srcOrd="0" destOrd="0" presId="urn:microsoft.com/office/officeart/2005/8/layout/radial5"/>
    <dgm:cxn modelId="{1601ACB5-4AC1-47B4-BB87-8BB98CDF160A}" type="presOf" srcId="{3CEE37B2-74D1-46D7-98D1-0623A85903B1}" destId="{D0FCA04E-8B1F-44C1-B6EB-D356742B486B}" srcOrd="1" destOrd="0" presId="urn:microsoft.com/office/officeart/2005/8/layout/radial5"/>
    <dgm:cxn modelId="{BD964E2D-2A04-4729-BBC5-9334B85E4FE4}" srcId="{2202322B-7F35-4E20-9A39-54CE446D4ED8}" destId="{F9EE63D8-94C4-4E13-A5C7-84EDAE38D96E}" srcOrd="0" destOrd="0" parTransId="{C18E8FF4-3BEF-4266-9B1C-077651494F00}" sibTransId="{810D4805-490F-4B1F-8A21-F53FD8412C59}"/>
    <dgm:cxn modelId="{0A4FB1AB-3219-4B06-BE1A-145E11232E03}" type="presOf" srcId="{A3C6AD3B-3828-4998-BA9C-71B092134745}" destId="{5A93BBC4-7FD4-4C2F-94CE-81041456E760}" srcOrd="1" destOrd="0" presId="urn:microsoft.com/office/officeart/2005/8/layout/radial5"/>
    <dgm:cxn modelId="{CD2964EC-7CA4-4951-815F-44A7CA4E9EC7}" srcId="{F9EE63D8-94C4-4E13-A5C7-84EDAE38D96E}" destId="{9ED7BAB0-7FD9-4088-9276-8B4EE5BBFD2C}" srcOrd="3" destOrd="0" parTransId="{3CEE37B2-74D1-46D7-98D1-0623A85903B1}" sibTransId="{EF23F3F2-9598-47E1-875B-66EEB2D14C52}"/>
    <dgm:cxn modelId="{E51F1433-7781-4F0F-A7E9-B5B3F4F5AC15}" type="presOf" srcId="{3CF1DCAD-DD0D-4D77-A107-BEB8B5A5F9A7}" destId="{43C4C5EE-CCCB-41C0-AA60-4C25200DF1C6}" srcOrd="1" destOrd="0" presId="urn:microsoft.com/office/officeart/2005/8/layout/radial5"/>
    <dgm:cxn modelId="{3369F574-075C-4206-A246-348C1E0FFC29}" type="presOf" srcId="{88151626-3871-4686-9F51-499BBC2E644C}" destId="{A60C6549-1470-42B1-973F-F7AB8DF759A8}" srcOrd="0" destOrd="0" presId="urn:microsoft.com/office/officeart/2005/8/layout/radial5"/>
    <dgm:cxn modelId="{41DD629E-40DB-4C05-B04B-1E2F2D6A88D8}" type="presOf" srcId="{9ED7BAB0-7FD9-4088-9276-8B4EE5BBFD2C}" destId="{71C1F3DB-D8DB-464B-B9C8-4CBB7821ACDE}" srcOrd="0" destOrd="0" presId="urn:microsoft.com/office/officeart/2005/8/layout/radial5"/>
    <dgm:cxn modelId="{F5D859B9-0577-49DA-A571-E57670B24AB4}" type="presOf" srcId="{8D79CD29-45CF-4670-8874-83716947953F}" destId="{5F3DDE90-3813-4667-8010-5F268433FFB1}" srcOrd="1" destOrd="0" presId="urn:microsoft.com/office/officeart/2005/8/layout/radial5"/>
    <dgm:cxn modelId="{0AA66726-9542-428C-BB36-EDCFDF72ADC5}" type="presOf" srcId="{8D79CD29-45CF-4670-8874-83716947953F}" destId="{81D0BF85-EA51-4D0D-9DB0-6999320CFE8E}" srcOrd="0" destOrd="0" presId="urn:microsoft.com/office/officeart/2005/8/layout/radial5"/>
    <dgm:cxn modelId="{BBCCC2F3-3FE6-4621-BD50-C2A626FAF347}" type="presOf" srcId="{2202322B-7F35-4E20-9A39-54CE446D4ED8}" destId="{12A329B7-F45A-4117-90B7-FF0DB9961C73}" srcOrd="0" destOrd="0" presId="urn:microsoft.com/office/officeart/2005/8/layout/radial5"/>
    <dgm:cxn modelId="{48BB804D-5A8E-4E62-B998-535E68257A36}" type="presOf" srcId="{F9EE63D8-94C4-4E13-A5C7-84EDAE38D96E}" destId="{78A82C1E-C254-4082-8473-F978A3E1E6FD}" srcOrd="0" destOrd="0" presId="urn:microsoft.com/office/officeart/2005/8/layout/radial5"/>
    <dgm:cxn modelId="{4ADDD85A-0592-45EA-8B3E-0DB68054435A}" type="presOf" srcId="{3CF1DCAD-DD0D-4D77-A107-BEB8B5A5F9A7}" destId="{3673FB6E-2DE1-4034-AE40-0EACE5F49AEE}" srcOrd="0" destOrd="0" presId="urn:microsoft.com/office/officeart/2005/8/layout/radial5"/>
    <dgm:cxn modelId="{75E93A48-31D2-4E30-B4D8-AEC450334CAA}" srcId="{F9EE63D8-94C4-4E13-A5C7-84EDAE38D96E}" destId="{5EFF47E5-D152-4B12-81A5-D9E79B99E6D0}" srcOrd="0" destOrd="0" parTransId="{8D79CD29-45CF-4670-8874-83716947953F}" sibTransId="{337DA2A9-87D0-49B6-9207-791FAFF72AEE}"/>
    <dgm:cxn modelId="{E0FD5888-1A0D-4F42-8ABE-42BFABE3E703}" type="presOf" srcId="{5EFF47E5-D152-4B12-81A5-D9E79B99E6D0}" destId="{8BA97475-1D20-4523-A804-D84919A9BA24}" srcOrd="0" destOrd="0" presId="urn:microsoft.com/office/officeart/2005/8/layout/radial5"/>
    <dgm:cxn modelId="{1C3F50D7-F20E-4467-B086-1E32A91B5E1F}" srcId="{F9EE63D8-94C4-4E13-A5C7-84EDAE38D96E}" destId="{88151626-3871-4686-9F51-499BBC2E644C}" srcOrd="2" destOrd="0" parTransId="{3CF1DCAD-DD0D-4D77-A107-BEB8B5A5F9A7}" sibTransId="{C8E3E215-E6BD-4E58-9611-55A5C2AA385C}"/>
    <dgm:cxn modelId="{A89474A5-AEAA-4A0D-A61D-1BA20C822BA7}" type="presParOf" srcId="{12A329B7-F45A-4117-90B7-FF0DB9961C73}" destId="{78A82C1E-C254-4082-8473-F978A3E1E6FD}" srcOrd="0" destOrd="0" presId="urn:microsoft.com/office/officeart/2005/8/layout/radial5"/>
    <dgm:cxn modelId="{8A5661F9-B139-4585-AA48-7FD831C5DEA7}" type="presParOf" srcId="{12A329B7-F45A-4117-90B7-FF0DB9961C73}" destId="{81D0BF85-EA51-4D0D-9DB0-6999320CFE8E}" srcOrd="1" destOrd="0" presId="urn:microsoft.com/office/officeart/2005/8/layout/radial5"/>
    <dgm:cxn modelId="{D572D1F6-5F66-4DDD-AE58-FFB29448BAC7}" type="presParOf" srcId="{81D0BF85-EA51-4D0D-9DB0-6999320CFE8E}" destId="{5F3DDE90-3813-4667-8010-5F268433FFB1}" srcOrd="0" destOrd="0" presId="urn:microsoft.com/office/officeart/2005/8/layout/radial5"/>
    <dgm:cxn modelId="{63422F6C-2019-4176-A37B-5808EE9FB9BE}" type="presParOf" srcId="{12A329B7-F45A-4117-90B7-FF0DB9961C73}" destId="{8BA97475-1D20-4523-A804-D84919A9BA24}" srcOrd="2" destOrd="0" presId="urn:microsoft.com/office/officeart/2005/8/layout/radial5"/>
    <dgm:cxn modelId="{CE0D1778-9536-4B15-8C38-636417AD2C8C}" type="presParOf" srcId="{12A329B7-F45A-4117-90B7-FF0DB9961C73}" destId="{98FBCDBF-B8B1-4A41-9A40-BC34A18FC462}" srcOrd="3" destOrd="0" presId="urn:microsoft.com/office/officeart/2005/8/layout/radial5"/>
    <dgm:cxn modelId="{0633A3F6-C266-4DEB-B74C-FCC7B853E5D3}" type="presParOf" srcId="{98FBCDBF-B8B1-4A41-9A40-BC34A18FC462}" destId="{5A93BBC4-7FD4-4C2F-94CE-81041456E760}" srcOrd="0" destOrd="0" presId="urn:microsoft.com/office/officeart/2005/8/layout/radial5"/>
    <dgm:cxn modelId="{EE956F3B-8B16-4F58-876D-1DD99F2FC12C}" type="presParOf" srcId="{12A329B7-F45A-4117-90B7-FF0DB9961C73}" destId="{00D3049C-C4A4-40AA-B2A9-66921D235B87}" srcOrd="4" destOrd="0" presId="urn:microsoft.com/office/officeart/2005/8/layout/radial5"/>
    <dgm:cxn modelId="{661565DC-AA5B-43F6-8CC3-C6556FF5691E}" type="presParOf" srcId="{12A329B7-F45A-4117-90B7-FF0DB9961C73}" destId="{3673FB6E-2DE1-4034-AE40-0EACE5F49AEE}" srcOrd="5" destOrd="0" presId="urn:microsoft.com/office/officeart/2005/8/layout/radial5"/>
    <dgm:cxn modelId="{D3EA2569-DF3B-457F-A1A9-0B8A13574DA8}" type="presParOf" srcId="{3673FB6E-2DE1-4034-AE40-0EACE5F49AEE}" destId="{43C4C5EE-CCCB-41C0-AA60-4C25200DF1C6}" srcOrd="0" destOrd="0" presId="urn:microsoft.com/office/officeart/2005/8/layout/radial5"/>
    <dgm:cxn modelId="{1ACF476F-CFBE-4095-A89B-F60451BF5249}" type="presParOf" srcId="{12A329B7-F45A-4117-90B7-FF0DB9961C73}" destId="{A60C6549-1470-42B1-973F-F7AB8DF759A8}" srcOrd="6" destOrd="0" presId="urn:microsoft.com/office/officeart/2005/8/layout/radial5"/>
    <dgm:cxn modelId="{404D1078-1E09-4135-869D-777C32A3D44D}" type="presParOf" srcId="{12A329B7-F45A-4117-90B7-FF0DB9961C73}" destId="{F3A9F1D3-495B-46E1-914E-2B76978AF0AF}" srcOrd="7" destOrd="0" presId="urn:microsoft.com/office/officeart/2005/8/layout/radial5"/>
    <dgm:cxn modelId="{2734B39F-B41D-4227-BF6D-15F33B73684C}" type="presParOf" srcId="{F3A9F1D3-495B-46E1-914E-2B76978AF0AF}" destId="{D0FCA04E-8B1F-44C1-B6EB-D356742B486B}" srcOrd="0" destOrd="0" presId="urn:microsoft.com/office/officeart/2005/8/layout/radial5"/>
    <dgm:cxn modelId="{04140468-1140-4599-8B4C-BE5F46519059}" type="presParOf" srcId="{12A329B7-F45A-4117-90B7-FF0DB9961C73}" destId="{71C1F3DB-D8DB-464B-B9C8-4CBB7821ACD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82C1E-C254-4082-8473-F978A3E1E6FD}">
      <dsp:nvSpPr>
        <dsp:cNvPr id="0" name=""/>
        <dsp:cNvSpPr/>
      </dsp:nvSpPr>
      <dsp:spPr>
        <a:xfrm>
          <a:off x="3003524" y="1850777"/>
          <a:ext cx="1552186" cy="15744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Структура мовлення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30836" y="2081349"/>
        <a:ext cx="1097562" cy="1113302"/>
      </dsp:txXfrm>
    </dsp:sp>
    <dsp:sp modelId="{81D0BF85-EA51-4D0D-9DB0-6999320CFE8E}">
      <dsp:nvSpPr>
        <dsp:cNvPr id="0" name=""/>
        <dsp:cNvSpPr/>
      </dsp:nvSpPr>
      <dsp:spPr>
        <a:xfrm rot="16200000">
          <a:off x="3768734" y="1595819"/>
          <a:ext cx="21767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771999" y="1693100"/>
        <a:ext cx="15237" cy="282046"/>
      </dsp:txXfrm>
    </dsp:sp>
    <dsp:sp modelId="{8BA97475-1D20-4523-A804-D84919A9BA24}">
      <dsp:nvSpPr>
        <dsp:cNvPr id="0" name=""/>
        <dsp:cNvSpPr/>
      </dsp:nvSpPr>
      <dsp:spPr>
        <a:xfrm>
          <a:off x="2638183" y="-401405"/>
          <a:ext cx="2282869" cy="2211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rgbClr val="7030A0"/>
              </a:solidFill>
            </a:rPr>
            <a:t>Фонематика</a:t>
          </a:r>
          <a:r>
            <a:rPr lang="uk-UA" sz="1800" b="1" kern="1200" dirty="0" smtClean="0">
              <a:solidFill>
                <a:srgbClr val="7030A0"/>
              </a:solidFill>
            </a:rPr>
            <a:t> </a:t>
          </a:r>
          <a:r>
            <a:rPr lang="uk-UA" sz="1800" kern="1200" dirty="0" smtClean="0"/>
            <a:t>– фонематичний, фонологічний, фізіологічний та психологічний аспекти мовлення</a:t>
          </a:r>
          <a:r>
            <a:rPr lang="uk-UA" sz="1700" kern="1200" dirty="0" smtClean="0"/>
            <a:t>.</a:t>
          </a:r>
          <a:endParaRPr lang="ru-RU" sz="1700" kern="1200" dirty="0"/>
        </a:p>
      </dsp:txBody>
      <dsp:txXfrm>
        <a:off x="2972501" y="-77595"/>
        <a:ext cx="1614233" cy="1563493"/>
      </dsp:txXfrm>
    </dsp:sp>
    <dsp:sp modelId="{98FBCDBF-B8B1-4A41-9A40-BC34A18FC462}">
      <dsp:nvSpPr>
        <dsp:cNvPr id="0" name=""/>
        <dsp:cNvSpPr/>
      </dsp:nvSpPr>
      <dsp:spPr>
        <a:xfrm rot="10800000">
          <a:off x="4511522" y="2402961"/>
          <a:ext cx="31226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520890" y="2496977"/>
        <a:ext cx="21858" cy="282046"/>
      </dsp:txXfrm>
    </dsp:sp>
    <dsp:sp modelId="{00D3049C-C4A4-40AA-B2A9-66921D235B87}">
      <dsp:nvSpPr>
        <dsp:cNvPr id="0" name=""/>
        <dsp:cNvSpPr/>
      </dsp:nvSpPr>
      <dsp:spPr>
        <a:xfrm>
          <a:off x="4496793" y="1495764"/>
          <a:ext cx="2433350" cy="2284473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</a:rPr>
            <a:t>Граматика</a:t>
          </a:r>
          <a:r>
            <a:rPr lang="uk-UA" sz="2400" kern="1200" dirty="0" smtClean="0"/>
            <a:t> – типи речень, словозміни і т.п.</a:t>
          </a:r>
          <a:endParaRPr lang="ru-RU" sz="2400" kern="1200" dirty="0"/>
        </a:p>
      </dsp:txBody>
      <dsp:txXfrm>
        <a:off x="4853149" y="1830317"/>
        <a:ext cx="1720638" cy="1615367"/>
      </dsp:txXfrm>
    </dsp:sp>
    <dsp:sp modelId="{3673FB6E-2DE1-4034-AE40-0EACE5F49AEE}">
      <dsp:nvSpPr>
        <dsp:cNvPr id="0" name=""/>
        <dsp:cNvSpPr/>
      </dsp:nvSpPr>
      <dsp:spPr>
        <a:xfrm rot="5400000">
          <a:off x="3763588" y="3219521"/>
          <a:ext cx="32058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768397" y="3308729"/>
        <a:ext cx="22441" cy="282046"/>
      </dsp:txXfrm>
    </dsp:sp>
    <dsp:sp modelId="{A60C6549-1470-42B1-973F-F7AB8DF759A8}">
      <dsp:nvSpPr>
        <dsp:cNvPr id="0" name=""/>
        <dsp:cNvSpPr/>
      </dsp:nvSpPr>
      <dsp:spPr>
        <a:xfrm>
          <a:off x="2636579" y="3485713"/>
          <a:ext cx="2286077" cy="217227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Лексика</a:t>
          </a:r>
          <a:r>
            <a:rPr lang="uk-UA" sz="2100" kern="1200" dirty="0" smtClean="0"/>
            <a:t> – вся сукупність слів мови чи діалекту</a:t>
          </a:r>
          <a:endParaRPr lang="ru-RU" sz="2100" kern="1200" dirty="0"/>
        </a:p>
      </dsp:txBody>
      <dsp:txXfrm>
        <a:off x="2971367" y="3803835"/>
        <a:ext cx="1616501" cy="1536032"/>
      </dsp:txXfrm>
    </dsp:sp>
    <dsp:sp modelId="{F3A9F1D3-495B-46E1-914E-2B76978AF0AF}">
      <dsp:nvSpPr>
        <dsp:cNvPr id="0" name=""/>
        <dsp:cNvSpPr/>
      </dsp:nvSpPr>
      <dsp:spPr>
        <a:xfrm>
          <a:off x="3016133" y="2402961"/>
          <a:ext cx="30376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016133" y="2496977"/>
        <a:ext cx="21263" cy="282046"/>
      </dsp:txXfrm>
    </dsp:sp>
    <dsp:sp modelId="{71C1F3DB-D8DB-464B-B9C8-4CBB7821ACDE}">
      <dsp:nvSpPr>
        <dsp:cNvPr id="0" name=""/>
        <dsp:cNvSpPr/>
      </dsp:nvSpPr>
      <dsp:spPr>
        <a:xfrm>
          <a:off x="630696" y="1495764"/>
          <a:ext cx="2430142" cy="228447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Фонетика</a:t>
          </a:r>
          <a:r>
            <a:rPr lang="uk-UA" sz="2100" kern="1200" dirty="0" smtClean="0"/>
            <a:t> – акустичні особливості звуків мовлення</a:t>
          </a:r>
          <a:endParaRPr lang="ru-RU" sz="2100" kern="1200" dirty="0"/>
        </a:p>
      </dsp:txBody>
      <dsp:txXfrm>
        <a:off x="986582" y="1830317"/>
        <a:ext cx="1718370" cy="1615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CEA44-3643-4F59-B07F-346886E52282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86A61-ADCB-4BA6-BB05-452056A7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2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6A61-ADCB-4BA6-BB05-452056A75F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5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3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1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6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7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0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DC78-D695-46C9-A2DD-5F59B26EA64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528" y="870510"/>
            <a:ext cx="8086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Розлади мовлення у дітей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06" y="2348880"/>
            <a:ext cx="2232248" cy="34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5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77" y="580038"/>
            <a:ext cx="45365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ІІІ.З</a:t>
            </a:r>
            <a:r>
              <a:rPr lang="ru-RU" sz="2400" b="1" dirty="0" err="1" smtClean="0">
                <a:solidFill>
                  <a:srgbClr val="002060"/>
                </a:solidFill>
              </a:rPr>
              <a:t>аїкання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- </a:t>
            </a:r>
            <a:r>
              <a:rPr lang="ru-RU" sz="2000" dirty="0" err="1">
                <a:solidFill>
                  <a:srgbClr val="7030A0"/>
                </a:solidFill>
              </a:rPr>
              <a:t>це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порушення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процесу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: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темпу, ритму та </a:t>
            </a:r>
            <a:r>
              <a:rPr lang="ru-RU" sz="2000" dirty="0" err="1">
                <a:solidFill>
                  <a:srgbClr val="7030A0"/>
                </a:solidFill>
              </a:rPr>
              <a:t>комунікативної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функції</a:t>
            </a:r>
            <a:r>
              <a:rPr lang="ru-RU" sz="2000" dirty="0">
                <a:solidFill>
                  <a:srgbClr val="7030A0"/>
                </a:solidFill>
              </a:rPr>
              <a:t>; </a:t>
            </a:r>
            <a:r>
              <a:rPr lang="ru-RU" sz="2000" dirty="0" err="1">
                <a:solidFill>
                  <a:srgbClr val="7030A0"/>
                </a:solidFill>
              </a:rPr>
              <a:t>переважно</a:t>
            </a:r>
            <a:r>
              <a:rPr lang="ru-RU" sz="2000" dirty="0">
                <a:solidFill>
                  <a:srgbClr val="7030A0"/>
                </a:solidFill>
              </a:rPr>
              <a:t> через </a:t>
            </a:r>
            <a:r>
              <a:rPr lang="ru-RU" sz="2000" dirty="0" err="1">
                <a:solidFill>
                  <a:srgbClr val="7030A0"/>
                </a:solidFill>
              </a:rPr>
              <a:t>судоми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які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виникають</a:t>
            </a:r>
            <a:r>
              <a:rPr lang="ru-RU" sz="2000" dirty="0">
                <a:solidFill>
                  <a:srgbClr val="7030A0"/>
                </a:solidFill>
              </a:rPr>
              <a:t> в </a:t>
            </a:r>
            <a:r>
              <a:rPr lang="ru-RU" sz="2000" dirty="0" err="1">
                <a:solidFill>
                  <a:srgbClr val="7030A0"/>
                </a:solidFill>
              </a:rPr>
              <a:t>артикуляційному</a:t>
            </a:r>
            <a:r>
              <a:rPr lang="ru-RU" sz="2000" dirty="0">
                <a:solidFill>
                  <a:srgbClr val="7030A0"/>
                </a:solidFill>
              </a:rPr>
              <a:t> та </a:t>
            </a:r>
            <a:r>
              <a:rPr lang="ru-RU" sz="2000" dirty="0" err="1">
                <a:solidFill>
                  <a:srgbClr val="7030A0"/>
                </a:solidFill>
              </a:rPr>
              <a:t>дихальному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апараті</a:t>
            </a:r>
            <a:r>
              <a:rPr lang="ru-RU" sz="2000" dirty="0">
                <a:solidFill>
                  <a:srgbClr val="7030A0"/>
                </a:solidFill>
              </a:rPr>
              <a:t> (</a:t>
            </a:r>
            <a:r>
              <a:rPr lang="ru-RU" sz="2000" dirty="0" err="1">
                <a:solidFill>
                  <a:srgbClr val="7030A0"/>
                </a:solidFill>
              </a:rPr>
              <a:t>тонічні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заїкування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– </a:t>
            </a:r>
            <a:r>
              <a:rPr lang="ru-RU" sz="2000" dirty="0" err="1" smtClean="0">
                <a:solidFill>
                  <a:srgbClr val="7030A0"/>
                </a:solidFill>
              </a:rPr>
              <a:t>дитина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тягне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звук, </a:t>
            </a:r>
            <a:r>
              <a:rPr lang="ru-RU" sz="2000" dirty="0" err="1">
                <a:solidFill>
                  <a:srgbClr val="7030A0"/>
                </a:solidFill>
              </a:rPr>
              <a:t>клонічні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заїкування</a:t>
            </a:r>
            <a:r>
              <a:rPr lang="ru-RU" sz="2000" dirty="0">
                <a:solidFill>
                  <a:srgbClr val="7030A0"/>
                </a:solidFill>
              </a:rPr>
              <a:t> - "</a:t>
            </a:r>
            <a:r>
              <a:rPr lang="ru-RU" sz="2000" dirty="0" err="1">
                <a:solidFill>
                  <a:srgbClr val="7030A0"/>
                </a:solidFill>
              </a:rPr>
              <a:t>стрибає</a:t>
            </a:r>
            <a:r>
              <a:rPr lang="ru-RU" sz="2000" dirty="0">
                <a:solidFill>
                  <a:srgbClr val="7030A0"/>
                </a:solidFill>
              </a:rPr>
              <a:t>" звук).</a:t>
            </a:r>
          </a:p>
          <a:p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 І</a:t>
            </a:r>
            <a:r>
              <a:rPr lang="en-US" sz="2400" b="1" dirty="0" smtClean="0">
                <a:solidFill>
                  <a:srgbClr val="002060"/>
                </a:solidFill>
              </a:rPr>
              <a:t>V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r>
              <a:rPr lang="uk-UA" sz="2400" b="1" dirty="0" smtClean="0">
                <a:solidFill>
                  <a:srgbClr val="002060"/>
                </a:solidFill>
              </a:rPr>
              <a:t> Мова з </a:t>
            </a:r>
            <a:r>
              <a:rPr lang="uk-UA" sz="2400" b="1" dirty="0" err="1" smtClean="0">
                <a:solidFill>
                  <a:srgbClr val="002060"/>
                </a:solidFill>
              </a:rPr>
              <a:t>захлинанням</a:t>
            </a:r>
            <a:r>
              <a:rPr lang="uk-UA" sz="2400" b="1" dirty="0" smtClean="0">
                <a:solidFill>
                  <a:srgbClr val="002060"/>
                </a:solidFill>
              </a:rPr>
              <a:t>  </a:t>
            </a:r>
            <a:r>
              <a:rPr lang="uk-UA" sz="2000" dirty="0" smtClean="0">
                <a:solidFill>
                  <a:srgbClr val="7030A0"/>
                </a:solidFill>
              </a:rPr>
              <a:t>- </a:t>
            </a:r>
            <a:r>
              <a:rPr lang="ru-RU" sz="2000" dirty="0">
                <a:solidFill>
                  <a:srgbClr val="7030A0"/>
                </a:solidFill>
              </a:rPr>
              <a:t> </a:t>
            </a:r>
            <a:r>
              <a:rPr lang="ru-RU" sz="2000" dirty="0" err="1">
                <a:solidFill>
                  <a:srgbClr val="7030A0"/>
                </a:solidFill>
              </a:rPr>
              <a:t>швидке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 з </a:t>
            </a:r>
            <a:r>
              <a:rPr lang="ru-RU" sz="2000" dirty="0" err="1">
                <a:solidFill>
                  <a:srgbClr val="7030A0"/>
                </a:solidFill>
              </a:rPr>
              <a:t>різкими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припиненнями</a:t>
            </a:r>
            <a:r>
              <a:rPr lang="ru-RU" sz="2000" dirty="0">
                <a:solidFill>
                  <a:srgbClr val="7030A0"/>
                </a:solidFill>
              </a:rPr>
              <a:t> в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процесі</a:t>
            </a:r>
            <a:r>
              <a:rPr lang="ru-RU" sz="2000" dirty="0">
                <a:solidFill>
                  <a:srgbClr val="7030A0"/>
                </a:solidFill>
              </a:rPr>
              <a:t> (</a:t>
            </a:r>
            <a:r>
              <a:rPr lang="ru-RU" sz="2000" dirty="0" err="1">
                <a:solidFill>
                  <a:srgbClr val="7030A0"/>
                </a:solidFill>
              </a:rPr>
              <a:t>тахілалія</a:t>
            </a:r>
            <a:r>
              <a:rPr lang="ru-RU" sz="2000" dirty="0">
                <a:solidFill>
                  <a:srgbClr val="7030A0"/>
                </a:solidFill>
              </a:rPr>
              <a:t>), але без </a:t>
            </a:r>
            <a:r>
              <a:rPr lang="ru-RU" sz="2000" dirty="0" err="1">
                <a:solidFill>
                  <a:srgbClr val="7030A0"/>
                </a:solidFill>
              </a:rPr>
              <a:t>повторень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затримок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r>
              <a:rPr lang="ru-RU" sz="2000" dirty="0" err="1">
                <a:solidFill>
                  <a:srgbClr val="7030A0"/>
                </a:solidFill>
              </a:rPr>
              <a:t>Порушення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носять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постійний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періодичний</a:t>
            </a:r>
            <a:r>
              <a:rPr lang="ru-RU" sz="2000" dirty="0">
                <a:solidFill>
                  <a:srgbClr val="7030A0"/>
                </a:solidFill>
              </a:rPr>
              <a:t> характер і за </a:t>
            </a:r>
            <a:r>
              <a:rPr lang="ru-RU" sz="2000" dirty="0" err="1">
                <a:solidFill>
                  <a:srgbClr val="7030A0"/>
                </a:solidFill>
              </a:rPr>
              <a:t>своєю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вираженістю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значно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порушують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чіткість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мови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4098" name="Picture 2" descr="Профилактика нарушений зрения у детей - Mamaplus.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3"/>
            <a:ext cx="4176464" cy="29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рушения речи, чтения и пис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81" y="3645024"/>
            <a:ext cx="4200929" cy="27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6011" y="261576"/>
            <a:ext cx="57055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Причини заїкання: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63116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400" dirty="0" err="1" smtClean="0">
                <a:solidFill>
                  <a:srgbClr val="002060"/>
                </a:solidFill>
              </a:rPr>
              <a:t>Генетична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схильність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2400" dirty="0" err="1">
                <a:solidFill>
                  <a:srgbClr val="002060"/>
                </a:solidFill>
              </a:rPr>
              <a:t>Перенесені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матір'ю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травми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захворювання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>
                <a:solidFill>
                  <a:srgbClr val="002060"/>
                </a:solidFill>
              </a:rPr>
              <a:t>вагітності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sz="2400" dirty="0" err="1">
                <a:solidFill>
                  <a:srgbClr val="002060"/>
                </a:solidFill>
              </a:rPr>
              <a:t>Гіпоксія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>
                <a:solidFill>
                  <a:srgbClr val="002060"/>
                </a:solidFill>
              </a:rPr>
              <a:t>внутрішньоутробного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розвитку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при пологах.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sz="2400" dirty="0" err="1">
                <a:solidFill>
                  <a:srgbClr val="002060"/>
                </a:solidFill>
              </a:rPr>
              <a:t>Родова</a:t>
            </a:r>
            <a:r>
              <a:rPr lang="ru-RU" sz="2400" dirty="0">
                <a:solidFill>
                  <a:srgbClr val="002060"/>
                </a:solidFill>
              </a:rPr>
              <a:t> травма.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Уповільнений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фізичний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розвиток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ru-RU" sz="2400" dirty="0" err="1">
                <a:solidFill>
                  <a:srgbClr val="002060"/>
                </a:solidFill>
              </a:rPr>
              <a:t>Перенесені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захворювання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Переучування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лівшів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8. </a:t>
            </a:r>
            <a:r>
              <a:rPr lang="ru-RU" sz="2400" dirty="0" err="1">
                <a:solidFill>
                  <a:srgbClr val="002060"/>
                </a:solidFill>
              </a:rPr>
              <a:t>Разові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стреси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постійний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психологічний</a:t>
            </a:r>
            <a:r>
              <a:rPr lang="ru-RU" sz="2400" dirty="0">
                <a:solidFill>
                  <a:srgbClr val="002060"/>
                </a:solidFill>
              </a:rPr>
              <a:t> дискомфорт.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9. </a:t>
            </a:r>
            <a:r>
              <a:rPr lang="ru-RU" sz="2400" dirty="0" err="1">
                <a:solidFill>
                  <a:srgbClr val="002060"/>
                </a:solidFill>
              </a:rPr>
              <a:t>Надмірна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інтелектуальна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емоційне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навантаження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10. </a:t>
            </a:r>
            <a:r>
              <a:rPr lang="ru-RU" sz="2400" dirty="0" err="1">
                <a:solidFill>
                  <a:srgbClr val="002060"/>
                </a:solidFill>
              </a:rPr>
              <a:t>Струс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мозку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11. </a:t>
            </a:r>
            <a:r>
              <a:rPr lang="ru-RU" sz="2400" dirty="0" err="1">
                <a:solidFill>
                  <a:srgbClr val="002060"/>
                </a:solidFill>
              </a:rPr>
              <a:t>Контузія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черепно</a:t>
            </a:r>
            <a:r>
              <a:rPr lang="ru-RU" sz="2400" dirty="0">
                <a:solidFill>
                  <a:srgbClr val="002060"/>
                </a:solidFill>
              </a:rPr>
              <a:t> -</a:t>
            </a:r>
            <a:r>
              <a:rPr lang="ru-RU" sz="2400" dirty="0" err="1">
                <a:solidFill>
                  <a:srgbClr val="002060"/>
                </a:solidFill>
              </a:rPr>
              <a:t>мозкові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травми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52297"/>
            <a:ext cx="2402841" cy="23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5759" y="404664"/>
            <a:ext cx="577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Лікування заїкання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70080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допомагають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контролювати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швидкість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гучність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розслабляти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голосовий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апарат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Прийом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заспокійливих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трав'яних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зборів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Фізіотерапевтичні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методи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спрямовані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розслаблення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м'язів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тіла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зокрема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голосового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апарату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Регулярні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заняття з логопедом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дефектологом.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5.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необхідності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заняття з психологом,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допоможе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знайти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причини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невпевненості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усунути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їх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Лечение заикания в традиционной медицине &quot; Народный медицинский портал. Симптомы и лечение болезне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986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ма читает книгу маленькому сыну; фото 4578777, фотограф Wavebreak Media. Фотобанк Лори - Продажа фотографий, иллюстраций и из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34096"/>
            <a:ext cx="3113468" cy="21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7346"/>
            <a:ext cx="63184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V.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Дисфонія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афонія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голосу,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фонації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вокальні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, що </a:t>
            </a:r>
            <a:r>
              <a:rPr lang="ru-RU" sz="2000" dirty="0" err="1">
                <a:solidFill>
                  <a:schemeClr val="bg1"/>
                </a:solidFill>
              </a:rPr>
              <a:t>проявляються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порушенні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сили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висоти</a:t>
            </a:r>
            <a:r>
              <a:rPr lang="ru-RU" sz="2000" dirty="0">
                <a:solidFill>
                  <a:schemeClr val="bg1"/>
                </a:solidFill>
              </a:rPr>
              <a:t> і тембру голосу.</a:t>
            </a: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VI.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Брадилалія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патологічно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сповільнений</a:t>
            </a:r>
            <a:r>
              <a:rPr lang="ru-RU" sz="2000" dirty="0">
                <a:solidFill>
                  <a:schemeClr val="bg1"/>
                </a:solidFill>
              </a:rPr>
              <a:t> темп </a:t>
            </a:r>
            <a:r>
              <a:rPr lang="ru-RU" sz="2000" dirty="0" err="1">
                <a:solidFill>
                  <a:schemeClr val="bg1"/>
                </a:solidFill>
              </a:rPr>
              <a:t>молення</a:t>
            </a:r>
            <a:r>
              <a:rPr lang="ru-RU" sz="2000" dirty="0">
                <a:solidFill>
                  <a:schemeClr val="bg1"/>
                </a:solidFill>
              </a:rPr>
              <a:t>. При </a:t>
            </a:r>
            <a:r>
              <a:rPr lang="ru-RU" sz="2000" dirty="0" err="1">
                <a:solidFill>
                  <a:schemeClr val="bg1"/>
                </a:solidFill>
              </a:rPr>
              <a:t>сповільненому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темпі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виявляється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тягучо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розтягнутим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млявим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монотонним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VII.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Тахілалія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патологічно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прискорений</a:t>
            </a:r>
            <a:r>
              <a:rPr lang="ru-RU" sz="2000" dirty="0">
                <a:solidFill>
                  <a:schemeClr val="bg1"/>
                </a:solidFill>
              </a:rPr>
              <a:t> темп </a:t>
            </a:r>
            <a:r>
              <a:rPr lang="ru-RU" sz="2000" dirty="0" err="1">
                <a:solidFill>
                  <a:schemeClr val="bg1"/>
                </a:solidFill>
              </a:rPr>
              <a:t>мовлення</a:t>
            </a:r>
            <a:r>
              <a:rPr lang="ru-RU" sz="2000" dirty="0">
                <a:solidFill>
                  <a:schemeClr val="bg1"/>
                </a:solidFill>
              </a:rPr>
              <a:t>. При </a:t>
            </a:r>
            <a:r>
              <a:rPr lang="ru-RU" sz="2000" dirty="0" err="1">
                <a:solidFill>
                  <a:schemeClr val="bg1"/>
                </a:solidFill>
              </a:rPr>
              <a:t>прискореному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темпі</a:t>
            </a:r>
            <a:r>
              <a:rPr lang="ru-RU" sz="2000" dirty="0">
                <a:solidFill>
                  <a:schemeClr val="bg1"/>
                </a:solidFill>
              </a:rPr>
              <a:t> – </a:t>
            </a:r>
            <a:r>
              <a:rPr lang="ru-RU" sz="2000" dirty="0" err="1">
                <a:solidFill>
                  <a:schemeClr val="bg1"/>
                </a:solidFill>
              </a:rPr>
              <a:t>квапливий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стрімкий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напористий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uk-UA" sz="24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VIII.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Ринолалія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тембру голосу і </a:t>
            </a:r>
            <a:r>
              <a:rPr lang="ru-RU" sz="2000" dirty="0" err="1">
                <a:solidFill>
                  <a:schemeClr val="bg1"/>
                </a:solidFill>
              </a:rPr>
              <a:t>звуковимовлення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обумовлені</a:t>
            </a:r>
            <a:r>
              <a:rPr lang="ru-RU" sz="2000" dirty="0">
                <a:solidFill>
                  <a:schemeClr val="bg1"/>
                </a:solidFill>
              </a:rPr>
              <a:t> анатомо-</a:t>
            </a:r>
            <a:r>
              <a:rPr lang="ru-RU" sz="2000" dirty="0" err="1">
                <a:solidFill>
                  <a:schemeClr val="bg1"/>
                </a:solidFill>
              </a:rPr>
              <a:t>фізіологічними</a:t>
            </a:r>
            <a:r>
              <a:rPr lang="ru-RU" sz="2000" dirty="0">
                <a:solidFill>
                  <a:schemeClr val="bg1"/>
                </a:solidFill>
              </a:rPr>
              <a:t> дефектами </a:t>
            </a:r>
            <a:r>
              <a:rPr lang="ru-RU" sz="2000" dirty="0" err="1">
                <a:solidFill>
                  <a:schemeClr val="bg1"/>
                </a:solidFill>
              </a:rPr>
              <a:t>мовного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апарату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гнусавість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9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9281" y="260648"/>
            <a:ext cx="77654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.Порушення комунікативної функції </a:t>
            </a:r>
          </a:p>
          <a:p>
            <a:pPr algn="ctr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овлення</a:t>
            </a:r>
          </a:p>
          <a:p>
            <a:pPr algn="ctr"/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132856"/>
            <a:ext cx="372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едорозвинення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комунікативної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як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засобу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спілкування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поведінки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дитини,розлад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комунікативної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мутизм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повна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німота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5122" name="Picture 2" descr="&quot;одноязычный&quot;. Все новости, помеченные &quot;одноязычный&quot; на Мета Новостя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4" y="1503542"/>
            <a:ext cx="3778204" cy="493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99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785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5.Порушення сприйняття мови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79512" y="1412776"/>
            <a:ext cx="2736304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Словесна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глухота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– 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повна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втрата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слухового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сприйняття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нездатністю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написання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слів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диктовку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Сприйняття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розуміння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візуального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написаного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мовного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матеріалу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переважає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над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слуховим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сприйняттям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інформації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600" dirty="0"/>
              <a:t> 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198881" y="1412776"/>
            <a:ext cx="2448272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Ехолалія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обмін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репліками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що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проникає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семантику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несвідоме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співрозмовника</a:t>
            </a:r>
            <a:r>
              <a:rPr lang="ru-RU" dirty="0"/>
              <a:t>)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203848" y="1412776"/>
            <a:ext cx="2664296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Словесна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сліпота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алексія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відсутність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здатності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читати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і, часто,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розрізняти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кольори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збереженні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побіжності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письма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диктовку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алексія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аграфії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69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6885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Лікування розладів мовлення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1474924"/>
            <a:ext cx="2664296" cy="165618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Логопедичні заняття (</a:t>
            </a:r>
            <a:r>
              <a:rPr lang="uk-UA" dirty="0" err="1" smtClean="0"/>
              <a:t>логоритміка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59632" y="3284983"/>
            <a:ext cx="3024336" cy="2130871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Психотерапевтична корекція патології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81422" y="1086505"/>
            <a:ext cx="3600400" cy="243302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Медикаментозне </a:t>
            </a:r>
            <a:r>
              <a:rPr lang="uk-UA" dirty="0" err="1" smtClean="0"/>
              <a:t>дікування</a:t>
            </a:r>
            <a:r>
              <a:rPr lang="uk-UA" dirty="0" smtClean="0"/>
              <a:t>: нейролептики, антидепресанти,вітамінотерапія,транквілізатори стимулятори і т.д.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66320" y="4717519"/>
            <a:ext cx="2880320" cy="191683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r>
              <a:rPr lang="uk-UA" dirty="0" err="1" smtClean="0"/>
              <a:t>Немедакементозні</a:t>
            </a:r>
            <a:r>
              <a:rPr lang="uk-UA" dirty="0" smtClean="0"/>
              <a:t> методи: загальний масаж, </a:t>
            </a:r>
            <a:r>
              <a:rPr lang="uk-UA" dirty="0" err="1" smtClean="0"/>
              <a:t>рефлексотерапія</a:t>
            </a:r>
            <a:r>
              <a:rPr lang="uk-UA" dirty="0" smtClean="0"/>
              <a:t>, </a:t>
            </a:r>
            <a:r>
              <a:rPr lang="uk-UA" dirty="0" err="1" smtClean="0"/>
              <a:t>лазеротерапія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9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16" y="260648"/>
            <a:ext cx="8301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6.Розлади письмового мовлення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86748" y="1556792"/>
            <a:ext cx="3718536" cy="23762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Дисграфія</a:t>
            </a:r>
            <a:r>
              <a:rPr lang="ru-RU" sz="2000" dirty="0"/>
              <a:t> - </a:t>
            </a:r>
            <a:r>
              <a:rPr lang="ru-RU" sz="2000" dirty="0" err="1"/>
              <a:t>часткове</a:t>
            </a:r>
            <a:r>
              <a:rPr lang="ru-RU" sz="2000" dirty="0"/>
              <a:t> </a:t>
            </a:r>
            <a:r>
              <a:rPr lang="ru-RU" sz="2000" dirty="0" err="1"/>
              <a:t>специфічне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письма. </a:t>
            </a:r>
            <a:r>
              <a:rPr lang="ru-RU" sz="2000" dirty="0" err="1"/>
              <a:t>Букви</a:t>
            </a:r>
            <a:r>
              <a:rPr lang="ru-RU" sz="2000" dirty="0"/>
              <a:t> в словах </a:t>
            </a:r>
            <a:r>
              <a:rPr lang="ru-RU" sz="2000" dirty="0" err="1"/>
              <a:t>перемішані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пропущені</a:t>
            </a:r>
            <a:r>
              <a:rPr lang="ru-RU" sz="2000" dirty="0"/>
              <a:t>, структура </a:t>
            </a:r>
            <a:r>
              <a:rPr lang="ru-RU" sz="2000" dirty="0" err="1"/>
              <a:t>звукоскладу</a:t>
            </a:r>
            <a:r>
              <a:rPr lang="ru-RU" sz="2000" dirty="0"/>
              <a:t> </a:t>
            </a:r>
            <a:r>
              <a:rPr lang="ru-RU" sz="2000" dirty="0" err="1"/>
              <a:t>спотворена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538115" y="1569903"/>
            <a:ext cx="4032441" cy="23762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Дислексія</a:t>
            </a:r>
            <a:r>
              <a:rPr lang="ru-RU" sz="2000" b="1" dirty="0" smtClean="0"/>
              <a:t> </a:t>
            </a:r>
            <a:r>
              <a:rPr lang="ru-RU" sz="2000" b="1" dirty="0"/>
              <a:t>-</a:t>
            </a:r>
            <a:r>
              <a:rPr lang="ru-RU" dirty="0"/>
              <a:t> </a:t>
            </a:r>
            <a:r>
              <a:rPr lang="ru-RU" dirty="0" err="1"/>
              <a:t>часткове</a:t>
            </a:r>
            <a:r>
              <a:rPr lang="ru-RU" dirty="0"/>
              <a:t> </a:t>
            </a:r>
            <a:r>
              <a:rPr lang="ru-RU" dirty="0" err="1"/>
              <a:t>специфічне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. </a:t>
            </a:r>
            <a:r>
              <a:rPr lang="ru-RU" dirty="0" err="1"/>
              <a:t>Виявляється</a:t>
            </a:r>
            <a:r>
              <a:rPr lang="ru-RU" dirty="0"/>
              <a:t> проблемами </a:t>
            </a:r>
            <a:r>
              <a:rPr lang="ru-RU" dirty="0" err="1"/>
              <a:t>пізнання</a:t>
            </a:r>
            <a:r>
              <a:rPr lang="ru-RU" dirty="0"/>
              <a:t> і </a:t>
            </a:r>
            <a:r>
              <a:rPr lang="ru-RU" dirty="0" err="1"/>
              <a:t>пізнавання</a:t>
            </a:r>
            <a:r>
              <a:rPr lang="ru-RU" dirty="0"/>
              <a:t> букв; в </a:t>
            </a:r>
            <a:r>
              <a:rPr lang="ru-RU" dirty="0" err="1"/>
              <a:t>ускладненнях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злиттям</a:t>
            </a:r>
            <a:r>
              <a:rPr lang="ru-RU" dirty="0"/>
              <a:t> букв і </a:t>
            </a:r>
            <a:r>
              <a:rPr lang="ru-RU" dirty="0" err="1"/>
              <a:t>складів</a:t>
            </a:r>
            <a:r>
              <a:rPr lang="ru-RU" dirty="0"/>
              <a:t> в слова, що </a:t>
            </a:r>
            <a:r>
              <a:rPr lang="ru-RU" dirty="0" err="1"/>
              <a:t>призводить</a:t>
            </a:r>
            <a:r>
              <a:rPr lang="ru-RU" dirty="0"/>
              <a:t> до неправильного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звукової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слова.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246016" y="1030089"/>
            <a:ext cx="309760" cy="3826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84168" y="1030088"/>
            <a:ext cx="309760" cy="3826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Как лечат заикание: способы - FB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6" y="4159477"/>
            <a:ext cx="3526368" cy="23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чему люди заикаются - Рамблер-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82" y="4159477"/>
            <a:ext cx="3436105" cy="23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198" y="116632"/>
            <a:ext cx="8891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Профілактика мовленнєвих порушень: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3498" y="1916832"/>
            <a:ext cx="1729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Батьки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046" y="1916832"/>
            <a:ext cx="1863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вчителі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048" y="300132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1.   Дитина – особистість вже з народження.       Навіть з маленькою дитиною спілкування має відбуватися як з дорослою людиною.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2.   Розвивальні дитячі ігри  та інтелектуальний розвиток дитини має бути забезпечений щоденно..</a:t>
            </a:r>
          </a:p>
          <a:p>
            <a:pPr marL="342900" indent="-342900" algn="just">
              <a:buAutoNum type="arabicPeriod" startAt="3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Намагання уникання психотравмуючих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ситуацій, стресів, почуття страху, провини, докору.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4.   Здорове харчування та активний спосіб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життя.</a:t>
            </a:r>
          </a:p>
          <a:p>
            <a:pPr marL="342900" indent="-342900">
              <a:buAutoNum type="arabicPeriod" startAt="4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66676" y="3030590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Забороняється вимагати від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дитини засвоєння матеріалу, невідповідного його віку та розумовим здібностям.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2.  Неприпустимо тиснути на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дитину, докоряти та принижувати її.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3.  Необхідне обов’язкове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підтримання дружньої співробітницької атмосфери між дітьми.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4. При потребі – завжди допомогти та підказати дитині у труднощах.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809211"/>
            <a:ext cx="1488324" cy="22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9371" y="836712"/>
            <a:ext cx="6196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10-12 месяцев, Пермь - Teron.ru - Страница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320479" cy="3478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27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89" y="3645024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22218" y="47667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abic Typesetting" panose="03020402040406030203" pitchFamily="66" charset="-78"/>
              </a:rPr>
              <a:t>Мовлення</a:t>
            </a:r>
            <a:r>
              <a:rPr lang="ru-RU" sz="24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це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складна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функціональна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система, для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формування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якої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потрібен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своєчасний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розвиток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мозкових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структур та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їх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узгоджена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робота в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поєднанні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умовами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соціально-психологічного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впливу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розвиток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дитини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.</a:t>
            </a:r>
          </a:p>
          <a:p>
            <a:endParaRPr lang="ru-RU" sz="3200" dirty="0" smtClean="0">
              <a:solidFill>
                <a:srgbClr val="002060"/>
              </a:solidFill>
              <a:cs typeface="Arabic Typesetting" panose="03020402040406030203" pitchFamily="66" charset="-78"/>
            </a:endParaRPr>
          </a:p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abic Typesetting" panose="03020402040406030203" pitchFamily="66" charset="-78"/>
              </a:rPr>
              <a:t>Мова</a:t>
            </a:r>
            <a:r>
              <a:rPr lang="ru-RU" sz="24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-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це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система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мислення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спілкування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оточуючим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середовищем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Досліди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вчених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показали, що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одночасно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беруть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участь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ліва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та права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півкулі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незалежно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домінування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дитячому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віці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приблизно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до 5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провідною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мовленнєвого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процесу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є права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півкуля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52748"/>
            <a:ext cx="2958430" cy="3215685"/>
          </a:xfrm>
          <a:prstGeom prst="rect">
            <a:avLst/>
          </a:prstGeom>
        </p:spPr>
      </p:pic>
      <p:pic>
        <p:nvPicPr>
          <p:cNvPr id="1026" name="Picture 2" descr="https://media.professionali.ru/processor/topics/original/2015/06/17/die-zwei-gehrinhaelfte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3388"/>
            <a:ext cx="3816424" cy="292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0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3318286"/>
              </p:ext>
            </p:extLst>
          </p:nvPr>
        </p:nvGraphicFramePr>
        <p:xfrm>
          <a:off x="683568" y="620688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3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024" y="260648"/>
            <a:ext cx="802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1.Порушення розвитку мовлення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3567" y="1700808"/>
            <a:ext cx="3816423" cy="194421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Загальний недорозвиток мови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–порушення</a:t>
            </a:r>
            <a:r>
              <a:rPr lang="uk-UA" dirty="0" smtClean="0">
                <a:solidFill>
                  <a:srgbClr val="0070C0"/>
                </a:solidFill>
              </a:rPr>
              <a:t> дозрівання мозкових систем, речення з неправильною граматичною структурою, спотворена вимова звуків 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60032" y="1700808"/>
            <a:ext cx="3456384" cy="194421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</a:rPr>
              <a:t>Затримка мовленнєвого розвитку </a:t>
            </a:r>
            <a:r>
              <a:rPr lang="uk-UA" dirty="0" smtClean="0">
                <a:solidFill>
                  <a:srgbClr val="0070C0"/>
                </a:solidFill>
              </a:rPr>
              <a:t>– гальмування темпу формування мовлення (особливо експресивного)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66023" y="4293096"/>
            <a:ext cx="3833967" cy="208823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Алалія</a:t>
            </a:r>
            <a:r>
              <a:rPr lang="uk-UA" dirty="0" smtClean="0">
                <a:solidFill>
                  <a:srgbClr val="0070C0"/>
                </a:solidFill>
              </a:rPr>
              <a:t> – недорозвинення мови:розуміння мови, але незмога висловитись (ураження центру </a:t>
            </a:r>
            <a:r>
              <a:rPr lang="uk-UA" dirty="0" err="1" smtClean="0">
                <a:solidFill>
                  <a:srgbClr val="0070C0"/>
                </a:solidFill>
              </a:rPr>
              <a:t>Брока</a:t>
            </a:r>
            <a:r>
              <a:rPr lang="uk-UA" dirty="0" smtClean="0">
                <a:solidFill>
                  <a:srgbClr val="0070C0"/>
                </a:solidFill>
              </a:rPr>
              <a:t>),нерозуміння мовних сигналів та незмога висловитись (ураження центру </a:t>
            </a:r>
            <a:r>
              <a:rPr lang="uk-UA" dirty="0" err="1" smtClean="0">
                <a:solidFill>
                  <a:srgbClr val="0070C0"/>
                </a:solidFill>
              </a:rPr>
              <a:t>Верніке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860032" y="4218205"/>
            <a:ext cx="3456384" cy="211246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Затримка мовленнєвого розвитку, в основі якого лежить вторинне недорозвинення мовлення, спричинене ураженням первинних аналізаторів (зір, слух).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37645" y="1174105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10504" y="1174105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437645" y="3859264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75480" y="3787800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2.Розпад мовлення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1195" y="1700808"/>
            <a:ext cx="3744416" cy="4464496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Афазія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локальний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розпад</a:t>
            </a:r>
            <a:r>
              <a:rPr lang="ru-RU" sz="2000" dirty="0">
                <a:solidFill>
                  <a:srgbClr val="7030A0"/>
                </a:solidFill>
              </a:rPr>
              <a:t> через </a:t>
            </a:r>
            <a:r>
              <a:rPr lang="ru-RU" sz="2000" dirty="0" err="1">
                <a:solidFill>
                  <a:srgbClr val="7030A0"/>
                </a:solidFill>
              </a:rPr>
              <a:t>ураження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мовленнєвих</a:t>
            </a:r>
            <a:r>
              <a:rPr lang="ru-RU" sz="2000" dirty="0">
                <a:solidFill>
                  <a:srgbClr val="7030A0"/>
                </a:solidFill>
              </a:rPr>
              <a:t> та інших зон, </a:t>
            </a:r>
            <a:r>
              <a:rPr lang="ru-RU" sz="2000" dirty="0" err="1">
                <a:solidFill>
                  <a:srgbClr val="7030A0"/>
                </a:solidFill>
              </a:rPr>
              <a:t>причетних</a:t>
            </a:r>
            <a:r>
              <a:rPr lang="ru-RU" sz="2000" dirty="0">
                <a:solidFill>
                  <a:srgbClr val="7030A0"/>
                </a:solidFill>
              </a:rPr>
              <a:t> до </a:t>
            </a:r>
            <a:r>
              <a:rPr lang="ru-RU" sz="2000" dirty="0" err="1">
                <a:solidFill>
                  <a:srgbClr val="7030A0"/>
                </a:solidFill>
              </a:rPr>
              <a:t>формування</a:t>
            </a:r>
            <a:r>
              <a:rPr lang="ru-RU" sz="2000" dirty="0">
                <a:solidFill>
                  <a:srgbClr val="7030A0"/>
                </a:solidFill>
              </a:rPr>
              <a:t> та </a:t>
            </a:r>
            <a:r>
              <a:rPr lang="ru-RU" sz="2000" dirty="0" err="1">
                <a:solidFill>
                  <a:srgbClr val="7030A0"/>
                </a:solidFill>
              </a:rPr>
              <a:t>регуляції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мовленнєвої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функції</a:t>
            </a:r>
            <a:r>
              <a:rPr lang="ru-RU" sz="2000" dirty="0">
                <a:solidFill>
                  <a:srgbClr val="7030A0"/>
                </a:solidFill>
              </a:rPr>
              <a:t>. Характерна </a:t>
            </a:r>
            <a:r>
              <a:rPr lang="ru-RU" sz="2000" dirty="0" err="1">
                <a:solidFill>
                  <a:srgbClr val="7030A0"/>
                </a:solidFill>
              </a:rPr>
              <a:t>повна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часткова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втрата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26" name="Picture 2" descr="Как увидеть первые признаки психических отклонений у ребенка :: Polemika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98" y="2276872"/>
            <a:ext cx="4896544" cy="3230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621717" y="526410"/>
            <a:ext cx="4104456" cy="230425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Моторна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афазія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неспроможність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побудови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труднощі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відтворенні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4677" y="3573016"/>
            <a:ext cx="4155650" cy="259228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Акустико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гностична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афазія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порушення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фонетики,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слова, 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Мовленнєва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окрошка"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хворий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шукає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слова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думки;</a:t>
            </a:r>
          </a:p>
        </p:txBody>
      </p:sp>
      <p:pic>
        <p:nvPicPr>
          <p:cNvPr id="2050" name="Picture 2" descr="Здоров'я дитини. Догляд за дитино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2698"/>
            <a:ext cx="4014291" cy="38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3717032"/>
            <a:ext cx="4176464" cy="288032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Акустико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мнестична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афазія</a:t>
            </a:r>
            <a:r>
              <a:rPr lang="ru-RU" sz="2400" b="1" dirty="0" smtClean="0"/>
              <a:t> -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/>
              <a:t>можливості </a:t>
            </a:r>
            <a:r>
              <a:rPr lang="ru-RU" dirty="0" err="1"/>
              <a:t>повторення</a:t>
            </a:r>
            <a:r>
              <a:rPr lang="ru-RU" dirty="0"/>
              <a:t> 3-4 </a:t>
            </a:r>
            <a:r>
              <a:rPr lang="ru-RU" dirty="0" err="1"/>
              <a:t>слів</a:t>
            </a:r>
            <a:r>
              <a:rPr lang="ru-RU" dirty="0"/>
              <a:t> - </a:t>
            </a:r>
            <a:r>
              <a:rPr lang="ru-RU" dirty="0" err="1"/>
              <a:t>втрачається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фраз; </a:t>
            </a:r>
            <a:r>
              <a:rPr lang="ru-RU" dirty="0" err="1" smtClean="0"/>
              <a:t>підбору</a:t>
            </a:r>
            <a:r>
              <a:rPr lang="ru-RU" dirty="0" smtClean="0"/>
              <a:t> </a:t>
            </a:r>
            <a:r>
              <a:rPr lang="ru-RU" dirty="0" err="1"/>
              <a:t>речень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і письма;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44008" y="3573016"/>
            <a:ext cx="4032448" cy="3024336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Семантична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афазія</a:t>
            </a:r>
            <a:r>
              <a:rPr lang="ru-RU" sz="2400" b="1" dirty="0" smtClean="0"/>
              <a:t> </a:t>
            </a:r>
            <a:r>
              <a:rPr lang="ru-RU" dirty="0" smtClean="0"/>
              <a:t>- не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необхідне</a:t>
            </a:r>
            <a:r>
              <a:rPr lang="ru-RU" dirty="0"/>
              <a:t> слово; </a:t>
            </a:r>
            <a:r>
              <a:rPr lang="ru-RU" dirty="0" err="1" smtClean="0"/>
              <a:t>важкість</a:t>
            </a:r>
            <a:r>
              <a:rPr lang="ru-RU" dirty="0" smtClean="0"/>
              <a:t> у  </a:t>
            </a:r>
            <a:r>
              <a:rPr lang="ru-RU" dirty="0" err="1" smtClean="0"/>
              <a:t>складанні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змістом</a:t>
            </a:r>
            <a:r>
              <a:rPr lang="ru-RU" dirty="0"/>
              <a:t> та </a:t>
            </a:r>
            <a:r>
              <a:rPr lang="ru-RU" dirty="0" err="1"/>
              <a:t>граматичною</a:t>
            </a:r>
            <a:r>
              <a:rPr lang="ru-RU" dirty="0"/>
              <a:t> </a:t>
            </a:r>
            <a:r>
              <a:rPr lang="ru-RU" dirty="0" err="1"/>
              <a:t>побудовою</a:t>
            </a:r>
            <a:r>
              <a:rPr lang="ru-RU" dirty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речення</a:t>
            </a:r>
            <a:r>
              <a:rPr lang="ru-RU" dirty="0"/>
              <a:t>, </a:t>
            </a:r>
            <a:r>
              <a:rPr lang="ru-RU" dirty="0" err="1"/>
              <a:t>паралельно</a:t>
            </a:r>
            <a:r>
              <a:rPr lang="ru-RU" dirty="0"/>
              <a:t> -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лічби</a:t>
            </a:r>
            <a:r>
              <a:rPr lang="ru-RU" dirty="0"/>
              <a:t>.</a:t>
            </a:r>
          </a:p>
        </p:txBody>
      </p:sp>
      <p:pic>
        <p:nvPicPr>
          <p:cNvPr id="3074" name="Picture 2" descr="Медицинские статьи на МедКруг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638"/>
            <a:ext cx="4320480" cy="32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0356" y="404664"/>
            <a:ext cx="72813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3.Порушення вимовної функції </a:t>
            </a:r>
          </a:p>
          <a:p>
            <a:pPr algn="ctr"/>
            <a:r>
              <a:rPr lang="uk-U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мовлення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23528" y="2564904"/>
            <a:ext cx="4032448" cy="324036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І.Дизартрія</a:t>
            </a:r>
            <a:r>
              <a:rPr lang="ru-RU" dirty="0" smtClean="0">
                <a:solidFill>
                  <a:srgbClr val="0070C0"/>
                </a:solidFill>
              </a:rPr>
              <a:t> - </a:t>
            </a:r>
            <a:r>
              <a:rPr lang="ru-RU" dirty="0" err="1" smtClean="0">
                <a:solidFill>
                  <a:srgbClr val="0070C0"/>
                </a:solidFill>
              </a:rPr>
              <a:t>порушення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вимовної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сторони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внаслідок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органічного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ураження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органів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мовлення</a:t>
            </a:r>
            <a:r>
              <a:rPr lang="ru-RU" dirty="0">
                <a:solidFill>
                  <a:srgbClr val="0070C0"/>
                </a:solidFill>
              </a:rPr>
              <a:t> (губ, </a:t>
            </a:r>
            <a:r>
              <a:rPr lang="ru-RU" dirty="0" err="1">
                <a:solidFill>
                  <a:srgbClr val="0070C0"/>
                </a:solidFill>
              </a:rPr>
              <a:t>піднебіння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язика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голосових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зв'язок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тощо</a:t>
            </a:r>
            <a:r>
              <a:rPr lang="ru-RU" dirty="0">
                <a:solidFill>
                  <a:srgbClr val="0070C0"/>
                </a:solidFill>
              </a:rPr>
              <a:t>) - </a:t>
            </a:r>
            <a:r>
              <a:rPr lang="ru-RU" dirty="0" err="1">
                <a:solidFill>
                  <a:srgbClr val="0070C0"/>
                </a:solidFill>
              </a:rPr>
              <a:t>судинного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травматичного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інфекційного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вродженого</a:t>
            </a:r>
            <a:r>
              <a:rPr lang="ru-RU" dirty="0">
                <a:solidFill>
                  <a:srgbClr val="0070C0"/>
                </a:solidFill>
              </a:rPr>
              <a:t> характеру;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004048" y="2593534"/>
            <a:ext cx="3816424" cy="321173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ІІ.Дислалія</a:t>
            </a:r>
            <a:r>
              <a:rPr lang="ru-RU" sz="2000" dirty="0" smtClean="0">
                <a:solidFill>
                  <a:srgbClr val="00B0F0"/>
                </a:solidFill>
              </a:rPr>
              <a:t> - </a:t>
            </a:r>
            <a:r>
              <a:rPr lang="ru-RU" sz="2000" dirty="0" err="1" smtClean="0">
                <a:solidFill>
                  <a:srgbClr val="00B0F0"/>
                </a:solidFill>
              </a:rPr>
              <a:t>порушення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звуковимови</a:t>
            </a:r>
            <a:r>
              <a:rPr lang="ru-RU" sz="2000" dirty="0">
                <a:solidFill>
                  <a:srgbClr val="00B0F0"/>
                </a:solidFill>
              </a:rPr>
              <a:t>, при </a:t>
            </a:r>
            <a:r>
              <a:rPr lang="ru-RU" sz="2000" dirty="0" err="1">
                <a:solidFill>
                  <a:srgbClr val="00B0F0"/>
                </a:solidFill>
              </a:rPr>
              <a:t>цьому</a:t>
            </a:r>
            <a:r>
              <a:rPr lang="ru-RU" sz="2000" dirty="0">
                <a:solidFill>
                  <a:srgbClr val="00B0F0"/>
                </a:solidFill>
              </a:rPr>
              <a:t> слух </a:t>
            </a:r>
            <a:r>
              <a:rPr lang="ru-RU" sz="2000" dirty="0" err="1">
                <a:solidFill>
                  <a:srgbClr val="00B0F0"/>
                </a:solidFill>
              </a:rPr>
              <a:t>нормальний</a:t>
            </a:r>
            <a:r>
              <a:rPr lang="ru-RU" sz="2000" dirty="0">
                <a:solidFill>
                  <a:srgbClr val="00B0F0"/>
                </a:solidFill>
              </a:rPr>
              <a:t>, </a:t>
            </a:r>
            <a:r>
              <a:rPr lang="ru-RU" sz="2000" dirty="0" err="1">
                <a:solidFill>
                  <a:srgbClr val="00B0F0"/>
                </a:solidFill>
              </a:rPr>
              <a:t>збережена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інервація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мовленнєвого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апарату</a:t>
            </a:r>
            <a:r>
              <a:rPr lang="ru-RU" sz="20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1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832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Arabic Typesetting</vt:lpstr>
      <vt:lpstr>Arial</vt:lpstr>
      <vt:lpstr>Calibri</vt:lpstr>
      <vt:lpstr>Тема Office</vt:lpstr>
      <vt:lpstr>Презентация PowerPoint</vt:lpstr>
      <vt:lpstr>Презентация PowerPoint</vt:lpstr>
      <vt:lpstr> Досліди вчених показали, що в організації функції мовлення одночасно беруть участь ліва та права півкулі, незалежно від їх домінування. У дитячому віці, приблизно до 5 років, провідною в організації мовленнєвого процесу є права півкуля.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Boss</cp:lastModifiedBy>
  <cp:revision>28</cp:revision>
  <dcterms:created xsi:type="dcterms:W3CDTF">2015-03-17T18:29:03Z</dcterms:created>
  <dcterms:modified xsi:type="dcterms:W3CDTF">2021-01-08T16:26:54Z</dcterms:modified>
</cp:coreProperties>
</file>