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6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1/8/2021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1/8/2021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1/8/2021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1/8/2021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1/8/2021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uk-UA" sz="4000" dirty="0" smtClean="0"/>
              <a:t>Презентація на тему :</a:t>
            </a:r>
            <a:br>
              <a:rPr lang="uk-UA" sz="4000" dirty="0" smtClean="0"/>
            </a:br>
            <a:r>
              <a:rPr lang="uk-UA" sz="6600" b="1" i="1" u="sng" dirty="0" smtClean="0"/>
              <a:t>СПІЛКУВАННЯ</a:t>
            </a:r>
            <a:endParaRPr lang="ru-RU" sz="6600" b="1" i="1" u="sng" dirty="0"/>
          </a:p>
        </p:txBody>
      </p:sp>
    </p:spTree>
    <p:extLst>
      <p:ext uri="{BB962C8B-B14F-4D97-AF65-F5344CB8AC3E}">
        <p14:creationId xmlns:p14="http://schemas.microsoft.com/office/powerpoint/2010/main" val="16989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41669" y="1339404"/>
            <a:ext cx="5898524" cy="5203064"/>
          </a:xfrm>
        </p:spPr>
        <p:txBody>
          <a:bodyPr>
            <a:noAutofit/>
          </a:bodyPr>
          <a:lstStyle/>
          <a:p>
            <a:pPr marL="0" indent="0">
              <a:buNone/>
            </a:pPr>
            <a:r>
              <a:rPr lang="ru-RU" sz="2800" dirty="0">
                <a:latin typeface="Arial" panose="020B0604020202020204" pitchFamily="34" charset="0"/>
                <a:cs typeface="Arial" panose="020B0604020202020204" pitchFamily="34" charset="0"/>
              </a:rPr>
              <a:t>У будь </a:t>
            </a:r>
            <a:r>
              <a:rPr lang="ru-RU" sz="2800" dirty="0" err="1">
                <a:latin typeface="Arial" panose="020B0604020202020204" pitchFamily="34" charset="0"/>
                <a:cs typeface="Arial" panose="020B0604020202020204" pitchFamily="34" charset="0"/>
              </a:rPr>
              <a:t>якій</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життєвій</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справі</a:t>
            </a:r>
            <a:r>
              <a:rPr lang="ru-RU" sz="2800" dirty="0">
                <a:latin typeface="Arial" panose="020B0604020202020204" pitchFamily="34" charset="0"/>
                <a:cs typeface="Arial" panose="020B0604020202020204" pitchFamily="34" charset="0"/>
              </a:rPr>
              <a:t> людям доводиться </a:t>
            </a:r>
            <a:r>
              <a:rPr lang="ru-RU" sz="2800" dirty="0" err="1">
                <a:latin typeface="Arial" panose="020B0604020202020204" pitchFamily="34" charset="0"/>
                <a:cs typeface="Arial" panose="020B0604020202020204" pitchFamily="34" charset="0"/>
              </a:rPr>
              <a:t>спілкуватися</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обмінюватися</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інформацією</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домовлятися</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знаходити</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виходи</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зі</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складних</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ситуацій</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тощо</a:t>
            </a:r>
            <a:r>
              <a:rPr lang="ru-RU" sz="2800" dirty="0">
                <a:latin typeface="Arial" panose="020B0604020202020204" pitchFamily="34" charset="0"/>
                <a:cs typeface="Arial" panose="020B0604020202020204" pitchFamily="34" charset="0"/>
              </a:rPr>
              <a:t>.</a:t>
            </a:r>
          </a:p>
          <a:p>
            <a:endParaRPr lang="ru-RU" sz="2800" dirty="0">
              <a:latin typeface="Arial" panose="020B0604020202020204" pitchFamily="34" charset="0"/>
              <a:cs typeface="Arial" panose="020B0604020202020204" pitchFamily="34" charset="0"/>
            </a:endParaRPr>
          </a:p>
          <a:p>
            <a:pPr marL="0" indent="0">
              <a:buNone/>
            </a:pPr>
            <a:r>
              <a:rPr lang="ru-RU" sz="2800" dirty="0">
                <a:latin typeface="Arial" panose="020B0604020202020204" pitchFamily="34" charset="0"/>
                <a:cs typeface="Arial" panose="020B0604020202020204" pitchFamily="34" charset="0"/>
              </a:rPr>
              <a:t>Без </a:t>
            </a:r>
            <a:r>
              <a:rPr lang="ru-RU" sz="2800" dirty="0" err="1">
                <a:latin typeface="Arial" panose="020B0604020202020204" pitchFamily="34" charset="0"/>
                <a:cs typeface="Arial" panose="020B0604020202020204" pitchFamily="34" charset="0"/>
              </a:rPr>
              <a:t>спілкування</a:t>
            </a:r>
            <a:r>
              <a:rPr lang="ru-RU" sz="2800" dirty="0">
                <a:latin typeface="Arial" panose="020B0604020202020204" pitchFamily="34" charset="0"/>
                <a:cs typeface="Arial" panose="020B0604020202020204" pitchFamily="34" charset="0"/>
              </a:rPr>
              <a:t> практично </a:t>
            </a:r>
            <a:r>
              <a:rPr lang="ru-RU" sz="2800" dirty="0" err="1">
                <a:latin typeface="Arial" panose="020B0604020202020204" pitchFamily="34" charset="0"/>
                <a:cs typeface="Arial" panose="020B0604020202020204" pitchFamily="34" charset="0"/>
              </a:rPr>
              <a:t>неможливо</a:t>
            </a:r>
            <a:r>
              <a:rPr lang="ru-RU" sz="2800" dirty="0">
                <a:latin typeface="Arial" panose="020B0604020202020204" pitchFamily="34" charset="0"/>
                <a:cs typeface="Arial" panose="020B0604020202020204" pitchFamily="34" charset="0"/>
              </a:rPr>
              <a:t> провести нормально </a:t>
            </a:r>
            <a:r>
              <a:rPr lang="ru-RU" sz="2800" dirty="0" err="1">
                <a:latin typeface="Arial" panose="020B0604020202020204" pitchFamily="34" charset="0"/>
                <a:cs typeface="Arial" panose="020B0604020202020204" pitchFamily="34" charset="0"/>
              </a:rPr>
              <a:t>жодного</a:t>
            </a:r>
            <a:r>
              <a:rPr lang="ru-RU" sz="2800" dirty="0">
                <a:latin typeface="Arial" panose="020B0604020202020204" pitchFamily="34" charset="0"/>
                <a:cs typeface="Arial" panose="020B0604020202020204" pitchFamily="34" charset="0"/>
              </a:rPr>
              <a:t> дня. Правильно, грамотно, культурно вести </a:t>
            </a:r>
            <a:r>
              <a:rPr lang="ru-RU" sz="2800" dirty="0" err="1">
                <a:latin typeface="Arial" panose="020B0604020202020204" pitchFamily="34" charset="0"/>
                <a:cs typeface="Arial" panose="020B0604020202020204" pitchFamily="34" charset="0"/>
              </a:rPr>
              <a:t>діалог</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під</a:t>
            </a:r>
            <a:r>
              <a:rPr lang="ru-RU" sz="2800" dirty="0">
                <a:latin typeface="Arial" panose="020B0604020202020204" pitchFamily="34" charset="0"/>
                <a:cs typeface="Arial" panose="020B0604020202020204" pitchFamily="34" charset="0"/>
              </a:rPr>
              <a:t> силу не кожному, але як </a:t>
            </a:r>
            <a:r>
              <a:rPr lang="ru-RU" sz="2800" dirty="0" err="1">
                <a:latin typeface="Arial" panose="020B0604020202020204" pitchFamily="34" charset="0"/>
                <a:cs typeface="Arial" panose="020B0604020202020204" pitchFamily="34" charset="0"/>
              </a:rPr>
              <a:t>необхідно</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володіти</a:t>
            </a:r>
            <a:r>
              <a:rPr lang="ru-RU" sz="2800" dirty="0">
                <a:latin typeface="Arial" panose="020B0604020202020204" pitchFamily="34" charset="0"/>
                <a:cs typeface="Arial" panose="020B0604020202020204" pitchFamily="34" charset="0"/>
              </a:rPr>
              <a:t> такою культурою </a:t>
            </a:r>
            <a:r>
              <a:rPr lang="ru-RU" sz="2800" dirty="0" err="1">
                <a:latin typeface="Arial" panose="020B0604020202020204" pitchFamily="34" charset="0"/>
                <a:cs typeface="Arial" panose="020B0604020202020204" pitchFamily="34" charset="0"/>
              </a:rPr>
              <a:t>сучасній</a:t>
            </a:r>
            <a:r>
              <a:rPr lang="ru-RU" sz="2800" dirty="0">
                <a:latin typeface="Arial" panose="020B0604020202020204" pitchFamily="34" charset="0"/>
                <a:cs typeface="Arial" panose="020B0604020202020204" pitchFamily="34" charset="0"/>
              </a:rPr>
              <a:t> </a:t>
            </a:r>
            <a:r>
              <a:rPr lang="ru-RU" sz="2800" dirty="0" err="1" smtClean="0">
                <a:latin typeface="Arial" panose="020B0604020202020204" pitchFamily="34" charset="0"/>
                <a:cs typeface="Arial" panose="020B0604020202020204" pitchFamily="34" charset="0"/>
              </a:rPr>
              <a:t>людині</a:t>
            </a:r>
            <a:endParaRPr lang="ru-RU" sz="2800"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rotWithShape="1">
          <a:blip r:embed="rId2"/>
          <a:srcRect l="27571" r="27465"/>
          <a:stretch/>
        </p:blipFill>
        <p:spPr>
          <a:xfrm>
            <a:off x="6977213" y="629387"/>
            <a:ext cx="4716805" cy="5913081"/>
          </a:xfrm>
          <a:prstGeom prst="rect">
            <a:avLst/>
          </a:prstGeom>
        </p:spPr>
      </p:pic>
    </p:spTree>
    <p:extLst>
      <p:ext uri="{BB962C8B-B14F-4D97-AF65-F5344CB8AC3E}">
        <p14:creationId xmlns:p14="http://schemas.microsoft.com/office/powerpoint/2010/main" val="282944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87167" y="676141"/>
            <a:ext cx="5267460" cy="6181859"/>
          </a:xfrm>
        </p:spPr>
        <p:txBody>
          <a:bodyPr>
            <a:normAutofit lnSpcReduction="10000"/>
          </a:bodyPr>
          <a:lstStyle/>
          <a:p>
            <a:pPr marL="0" indent="0" algn="r">
              <a:buNone/>
            </a:pPr>
            <a:r>
              <a:rPr lang="ru-RU" sz="3000" dirty="0" err="1">
                <a:latin typeface="Arial" panose="020B0604020202020204" pitchFamily="34" charset="0"/>
                <a:cs typeface="Arial" panose="020B0604020202020204" pitchFamily="34" charset="0"/>
              </a:rPr>
              <a:t>Спілкування</a:t>
            </a:r>
            <a:r>
              <a:rPr lang="ru-RU" sz="3000" dirty="0">
                <a:latin typeface="Arial" panose="020B0604020202020204" pitchFamily="34" charset="0"/>
                <a:cs typeface="Arial" panose="020B0604020202020204" pitchFamily="34" charset="0"/>
              </a:rPr>
              <a:t> – </a:t>
            </a:r>
            <a:r>
              <a:rPr lang="ru-RU" sz="3000" dirty="0" err="1">
                <a:latin typeface="Arial" panose="020B0604020202020204" pitchFamily="34" charset="0"/>
                <a:cs typeface="Arial" panose="020B0604020202020204" pitchFamily="34" charset="0"/>
              </a:rPr>
              <a:t>складний</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процес</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взаємодії</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між</a:t>
            </a:r>
            <a:r>
              <a:rPr lang="ru-RU" sz="3000" dirty="0">
                <a:latin typeface="Arial" panose="020B0604020202020204" pitchFamily="34" charset="0"/>
                <a:cs typeface="Arial" panose="020B0604020202020204" pitchFamily="34" charset="0"/>
              </a:rPr>
              <a:t> людьми, </a:t>
            </a:r>
            <a:r>
              <a:rPr lang="ru-RU" sz="3000" dirty="0" err="1">
                <a:latin typeface="Arial" panose="020B0604020202020204" pitchFamily="34" charset="0"/>
                <a:cs typeface="Arial" panose="020B0604020202020204" pitchFamily="34" charset="0"/>
              </a:rPr>
              <a:t>що</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полягає</a:t>
            </a:r>
            <a:r>
              <a:rPr lang="ru-RU" sz="3000" dirty="0">
                <a:latin typeface="Arial" panose="020B0604020202020204" pitchFamily="34" charset="0"/>
                <a:cs typeface="Arial" panose="020B0604020202020204" pitchFamily="34" charset="0"/>
              </a:rPr>
              <a:t> в </a:t>
            </a:r>
            <a:r>
              <a:rPr lang="ru-RU" sz="3000" dirty="0" err="1">
                <a:latin typeface="Arial" panose="020B0604020202020204" pitchFamily="34" charset="0"/>
                <a:cs typeface="Arial" panose="020B0604020202020204" pitchFamily="34" charset="0"/>
              </a:rPr>
              <a:t>обміні</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інформацією</a:t>
            </a:r>
            <a:r>
              <a:rPr lang="ru-RU" sz="3000" dirty="0">
                <a:latin typeface="Arial" panose="020B0604020202020204" pitchFamily="34" charset="0"/>
                <a:cs typeface="Arial" panose="020B0604020202020204" pitchFamily="34" charset="0"/>
              </a:rPr>
              <a:t>, а </a:t>
            </a:r>
            <a:r>
              <a:rPr lang="ru-RU" sz="3000" dirty="0" err="1">
                <a:latin typeface="Arial" panose="020B0604020202020204" pitchFamily="34" charset="0"/>
                <a:cs typeface="Arial" panose="020B0604020202020204" pitchFamily="34" charset="0"/>
              </a:rPr>
              <a:t>також</a:t>
            </a:r>
            <a:r>
              <a:rPr lang="ru-RU" sz="3000" dirty="0">
                <a:latin typeface="Arial" panose="020B0604020202020204" pitchFamily="34" charset="0"/>
                <a:cs typeface="Arial" panose="020B0604020202020204" pitchFamily="34" charset="0"/>
              </a:rPr>
              <a:t> у </a:t>
            </a:r>
            <a:r>
              <a:rPr lang="ru-RU" sz="3000" dirty="0" err="1">
                <a:latin typeface="Arial" panose="020B0604020202020204" pitchFamily="34" charset="0"/>
                <a:cs typeface="Arial" panose="020B0604020202020204" pitchFamily="34" charset="0"/>
              </a:rPr>
              <a:t>сприйнятті</a:t>
            </a:r>
            <a:r>
              <a:rPr lang="ru-RU" sz="3000" dirty="0">
                <a:latin typeface="Arial" panose="020B0604020202020204" pitchFamily="34" charset="0"/>
                <a:cs typeface="Arial" panose="020B0604020202020204" pitchFamily="34" charset="0"/>
              </a:rPr>
              <a:t> і </a:t>
            </a:r>
            <a:r>
              <a:rPr lang="ru-RU" sz="3000" dirty="0" err="1">
                <a:latin typeface="Arial" panose="020B0604020202020204" pitchFamily="34" charset="0"/>
                <a:cs typeface="Arial" panose="020B0604020202020204" pitchFamily="34" charset="0"/>
              </a:rPr>
              <a:t>розумінні</a:t>
            </a:r>
            <a:r>
              <a:rPr lang="ru-RU" sz="3000" dirty="0">
                <a:latin typeface="Arial" panose="020B0604020202020204" pitchFamily="34" charset="0"/>
                <a:cs typeface="Arial" panose="020B0604020202020204" pitchFamily="34" charset="0"/>
              </a:rPr>
              <a:t> партнерами один одного. </a:t>
            </a:r>
            <a:r>
              <a:rPr lang="ru-RU" sz="3000" dirty="0" err="1">
                <a:latin typeface="Arial" panose="020B0604020202020204" pitchFamily="34" charset="0"/>
                <a:cs typeface="Arial" panose="020B0604020202020204" pitchFamily="34" charset="0"/>
              </a:rPr>
              <a:t>Суб'єктами</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спілкування</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являються</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живі</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істоти</a:t>
            </a:r>
            <a:r>
              <a:rPr lang="ru-RU" sz="3000" dirty="0">
                <a:latin typeface="Arial" panose="020B0604020202020204" pitchFamily="34" charset="0"/>
                <a:cs typeface="Arial" panose="020B0604020202020204" pitchFamily="34" charset="0"/>
              </a:rPr>
              <a:t>, люди. У </a:t>
            </a:r>
            <a:r>
              <a:rPr lang="ru-RU" sz="3000" dirty="0" err="1">
                <a:latin typeface="Arial" panose="020B0604020202020204" pitchFamily="34" charset="0"/>
                <a:cs typeface="Arial" panose="020B0604020202020204" pitchFamily="34" charset="0"/>
              </a:rPr>
              <a:t>принципі</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спілкування</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характерне</a:t>
            </a:r>
            <a:r>
              <a:rPr lang="ru-RU" sz="3000" dirty="0">
                <a:latin typeface="Arial" panose="020B0604020202020204" pitchFamily="34" charset="0"/>
                <a:cs typeface="Arial" panose="020B0604020202020204" pitchFamily="34" charset="0"/>
              </a:rPr>
              <a:t> для будь-</a:t>
            </a:r>
            <a:r>
              <a:rPr lang="ru-RU" sz="3000" dirty="0" err="1">
                <a:latin typeface="Arial" panose="020B0604020202020204" pitchFamily="34" charset="0"/>
                <a:cs typeface="Arial" panose="020B0604020202020204" pitchFamily="34" charset="0"/>
              </a:rPr>
              <a:t>яких</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живих</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істот</a:t>
            </a:r>
            <a:r>
              <a:rPr lang="ru-RU" sz="3000" dirty="0">
                <a:latin typeface="Arial" panose="020B0604020202020204" pitchFamily="34" charset="0"/>
                <a:cs typeface="Arial" panose="020B0604020202020204" pitchFamily="34" charset="0"/>
              </a:rPr>
              <a:t>, але </a:t>
            </a:r>
            <a:r>
              <a:rPr lang="ru-RU" sz="3000" dirty="0" err="1">
                <a:latin typeface="Arial" panose="020B0604020202020204" pitchFamily="34" charset="0"/>
                <a:cs typeface="Arial" panose="020B0604020202020204" pitchFamily="34" charset="0"/>
              </a:rPr>
              <a:t>лише</a:t>
            </a:r>
            <a:r>
              <a:rPr lang="ru-RU" sz="3000" dirty="0">
                <a:latin typeface="Arial" panose="020B0604020202020204" pitchFamily="34" charset="0"/>
                <a:cs typeface="Arial" panose="020B0604020202020204" pitchFamily="34" charset="0"/>
              </a:rPr>
              <a:t> на </a:t>
            </a:r>
            <a:r>
              <a:rPr lang="ru-RU" sz="3000" dirty="0" err="1">
                <a:latin typeface="Arial" panose="020B0604020202020204" pitchFamily="34" charset="0"/>
                <a:cs typeface="Arial" panose="020B0604020202020204" pitchFamily="34" charset="0"/>
              </a:rPr>
              <a:t>рівні</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людини</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процес</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спілкування</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стає</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усвідомленим</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зв'язаним</a:t>
            </a:r>
            <a:r>
              <a:rPr lang="ru-RU" sz="3000" dirty="0">
                <a:latin typeface="Arial" panose="020B0604020202020204" pitchFamily="34" charset="0"/>
                <a:cs typeface="Arial" panose="020B0604020202020204" pitchFamily="34" charset="0"/>
              </a:rPr>
              <a:t> </a:t>
            </a:r>
            <a:r>
              <a:rPr lang="ru-RU" sz="3000" dirty="0" err="1">
                <a:latin typeface="Arial" panose="020B0604020202020204" pitchFamily="34" charset="0"/>
                <a:cs typeface="Arial" panose="020B0604020202020204" pitchFamily="34" charset="0"/>
              </a:rPr>
              <a:t>вербальним</a:t>
            </a:r>
            <a:r>
              <a:rPr lang="ru-RU" sz="3000" dirty="0">
                <a:latin typeface="Arial" panose="020B0604020202020204" pitchFamily="34" charset="0"/>
                <a:cs typeface="Arial" panose="020B0604020202020204" pitchFamily="34" charset="0"/>
              </a:rPr>
              <a:t> і </a:t>
            </a:r>
            <a:r>
              <a:rPr lang="ru-RU" sz="3000" dirty="0" err="1">
                <a:latin typeface="Arial" panose="020B0604020202020204" pitchFamily="34" charset="0"/>
                <a:cs typeface="Arial" panose="020B0604020202020204" pitchFamily="34" charset="0"/>
              </a:rPr>
              <a:t>невербальним</a:t>
            </a:r>
            <a:r>
              <a:rPr lang="ru-RU" sz="3000" dirty="0">
                <a:latin typeface="Arial" panose="020B0604020202020204" pitchFamily="34" charset="0"/>
                <a:cs typeface="Arial" panose="020B0604020202020204" pitchFamily="34" charset="0"/>
              </a:rPr>
              <a:t> </a:t>
            </a:r>
            <a:r>
              <a:rPr lang="ru-RU" sz="3000" dirty="0" smtClean="0">
                <a:latin typeface="Arial" panose="020B0604020202020204" pitchFamily="34" charset="0"/>
                <a:cs typeface="Arial" panose="020B0604020202020204" pitchFamily="34" charset="0"/>
              </a:rPr>
              <a:t>актами</a:t>
            </a:r>
            <a:r>
              <a:rPr lang="ru-RU" dirty="0"/>
              <a:t>.</a:t>
            </a:r>
          </a:p>
        </p:txBody>
      </p:sp>
      <p:pic>
        <p:nvPicPr>
          <p:cNvPr id="4" name="Рисунок 3"/>
          <p:cNvPicPr>
            <a:picLocks noChangeAspect="1"/>
          </p:cNvPicPr>
          <p:nvPr/>
        </p:nvPicPr>
        <p:blipFill>
          <a:blip r:embed="rId2"/>
          <a:stretch>
            <a:fillRect/>
          </a:stretch>
        </p:blipFill>
        <p:spPr>
          <a:xfrm>
            <a:off x="417491" y="1789223"/>
            <a:ext cx="6073462" cy="4160321"/>
          </a:xfrm>
          <a:prstGeom prst="rect">
            <a:avLst/>
          </a:prstGeom>
        </p:spPr>
      </p:pic>
    </p:spTree>
    <p:extLst>
      <p:ext uri="{BB962C8B-B14F-4D97-AF65-F5344CB8AC3E}">
        <p14:creationId xmlns:p14="http://schemas.microsoft.com/office/powerpoint/2010/main" val="423212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577" y="-929198"/>
            <a:ext cx="11668259" cy="5610669"/>
          </a:xfrm>
        </p:spPr>
        <p:txBody>
          <a:bodyPr>
            <a:normAutofit/>
          </a:bodyPr>
          <a:lstStyle/>
          <a:p>
            <a:pPr algn="ctr"/>
            <a:r>
              <a:rPr lang="ru-RU" sz="2400" b="1" i="1" dirty="0" err="1">
                <a:latin typeface="Arial" panose="020B0604020202020204" pitchFamily="34" charset="0"/>
                <a:cs typeface="Arial" panose="020B0604020202020204" pitchFamily="34" charset="0"/>
              </a:rPr>
              <a:t>Рівні</a:t>
            </a:r>
            <a:r>
              <a:rPr lang="ru-RU" sz="2400" b="1" i="1" dirty="0">
                <a:latin typeface="Arial" panose="020B0604020202020204" pitchFamily="34" charset="0"/>
                <a:cs typeface="Arial" panose="020B0604020202020204" pitchFamily="34" charset="0"/>
              </a:rPr>
              <a:t> </a:t>
            </a:r>
            <a:r>
              <a:rPr lang="ru-RU" sz="2400" b="1" i="1" dirty="0" err="1" smtClean="0">
                <a:latin typeface="Arial" panose="020B0604020202020204" pitchFamily="34" charset="0"/>
                <a:cs typeface="Arial" panose="020B0604020202020204" pitchFamily="34" charset="0"/>
              </a:rPr>
              <a:t>спілкування</a:t>
            </a:r>
            <a:r>
              <a:rPr lang="ru-RU" sz="1400" dirty="0" smtClean="0">
                <a:latin typeface="Arial" panose="020B0604020202020204" pitchFamily="34" charset="0"/>
                <a:cs typeface="Arial" panose="020B0604020202020204" pitchFamily="34" charset="0"/>
              </a:rPr>
              <a:t/>
            </a:r>
            <a:br>
              <a:rPr lang="ru-RU" sz="1400" dirty="0" smtClean="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
            </a:r>
            <a:br>
              <a:rPr lang="ru-RU" sz="1400" dirty="0">
                <a:latin typeface="Arial" panose="020B0604020202020204" pitchFamily="34" charset="0"/>
                <a:cs typeface="Arial" panose="020B0604020202020204" pitchFamily="34" charset="0"/>
              </a:rPr>
            </a:br>
            <a:r>
              <a:rPr lang="ru-RU" sz="1400" dirty="0" err="1" smtClean="0">
                <a:latin typeface="Arial" panose="020B0604020202020204" pitchFamily="34" charset="0"/>
                <a:cs typeface="Arial" panose="020B0604020202020204" pitchFamily="34" charset="0"/>
              </a:rPr>
              <a:t>Спілкування</a:t>
            </a:r>
            <a:r>
              <a:rPr lang="ru-RU" sz="1400" dirty="0" smtClean="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може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відбуватися</a:t>
            </a:r>
            <a:r>
              <a:rPr lang="ru-RU" sz="1400" dirty="0">
                <a:latin typeface="Arial" panose="020B0604020202020204" pitchFamily="34" charset="0"/>
                <a:cs typeface="Arial" panose="020B0604020202020204" pitchFamily="34" charset="0"/>
              </a:rPr>
              <a:t> на </a:t>
            </a:r>
            <a:r>
              <a:rPr lang="ru-RU" sz="1400" dirty="0" err="1">
                <a:latin typeface="Arial" panose="020B0604020202020204" pitchFamily="34" charset="0"/>
                <a:cs typeface="Arial" panose="020B0604020202020204" pitchFamily="34" charset="0"/>
              </a:rPr>
              <a:t>різних</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рівнях</a:t>
            </a:r>
            <a:r>
              <a:rPr lang="ru-RU" sz="1400" dirty="0">
                <a:latin typeface="Arial" panose="020B0604020202020204" pitchFamily="34" charset="0"/>
                <a:cs typeface="Arial" panose="020B0604020202020204" pitchFamily="34" charset="0"/>
              </a:rPr>
              <a:t>:</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
            </a:r>
            <a:br>
              <a:rPr lang="ru-RU" sz="1400" dirty="0">
                <a:latin typeface="Arial" panose="020B0604020202020204" pitchFamily="34" charset="0"/>
                <a:cs typeface="Arial" panose="020B0604020202020204" pitchFamily="34" charset="0"/>
              </a:rPr>
            </a:br>
            <a:r>
              <a:rPr lang="ru-RU" sz="1400" i="1" u="sng" dirty="0" err="1">
                <a:latin typeface="Arial" panose="020B0604020202020204" pitchFamily="34" charset="0"/>
                <a:cs typeface="Arial" panose="020B0604020202020204" pitchFamily="34" charset="0"/>
              </a:rPr>
              <a:t>Маніпулятивний</a:t>
            </a:r>
            <a:r>
              <a:rPr lang="ru-RU" sz="1400" i="1" u="sng" dirty="0">
                <a:latin typeface="Arial" panose="020B0604020202020204" pitchFamily="34" charset="0"/>
                <a:cs typeface="Arial" panose="020B0604020202020204" pitchFamily="34" charset="0"/>
              </a:rPr>
              <a:t> </a:t>
            </a:r>
            <a:r>
              <a:rPr lang="ru-RU" sz="1400" i="1" u="sng" dirty="0" err="1" smtClean="0">
                <a:latin typeface="Arial" panose="020B0604020202020204" pitchFamily="34" charset="0"/>
                <a:cs typeface="Arial" panose="020B0604020202020204" pitchFamily="34" charset="0"/>
              </a:rPr>
              <a:t>рівень</a:t>
            </a:r>
            <a:r>
              <a:rPr lang="ru-RU" sz="1400" dirty="0">
                <a:latin typeface="Arial" panose="020B0604020202020204" pitchFamily="34" charset="0"/>
                <a:cs typeface="Arial" panose="020B0604020202020204" pitchFamily="34" charset="0"/>
              </a:rPr>
              <a:t> </a:t>
            </a:r>
            <a:r>
              <a:rPr lang="ru-RU" sz="1400" dirty="0" smtClean="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полягає</a:t>
            </a:r>
            <a:r>
              <a:rPr lang="ru-RU" sz="1400" dirty="0">
                <a:latin typeface="Arial" panose="020B0604020202020204" pitchFamily="34" charset="0"/>
                <a:cs typeface="Arial" panose="020B0604020202020204" pitchFamily="34" charset="0"/>
              </a:rPr>
              <a:t> в </a:t>
            </a:r>
            <a:r>
              <a:rPr lang="ru-RU" sz="1400" dirty="0" err="1">
                <a:latin typeface="Arial" panose="020B0604020202020204" pitchFamily="34" charset="0"/>
                <a:cs typeface="Arial" panose="020B0604020202020204" pitchFamily="34" charset="0"/>
              </a:rPr>
              <a:t>тім</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що</a:t>
            </a:r>
            <a:r>
              <a:rPr lang="ru-RU" sz="1400" dirty="0">
                <a:latin typeface="Arial" panose="020B0604020202020204" pitchFamily="34" charset="0"/>
                <a:cs typeface="Arial" panose="020B0604020202020204" pitchFamily="34" charset="0"/>
              </a:rPr>
              <a:t> один </a:t>
            </a:r>
            <a:r>
              <a:rPr lang="ru-RU" sz="1400" dirty="0" err="1">
                <a:latin typeface="Arial" panose="020B0604020202020204" pitchFamily="34" charset="0"/>
                <a:cs typeface="Arial" panose="020B0604020202020204" pitchFamily="34" charset="0"/>
              </a:rPr>
              <a:t>зі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співрозмовників</a:t>
            </a:r>
            <a:r>
              <a:rPr lang="ru-RU" sz="1400" dirty="0">
                <a:latin typeface="Arial" panose="020B0604020202020204" pitchFamily="34" charset="0"/>
                <a:cs typeface="Arial" panose="020B0604020202020204" pitchFamily="34" charset="0"/>
              </a:rPr>
              <a:t> через </a:t>
            </a:r>
            <a:r>
              <a:rPr lang="ru-RU" sz="1400" dirty="0" err="1">
                <a:latin typeface="Arial" panose="020B0604020202020204" pitchFamily="34" charset="0"/>
                <a:cs typeface="Arial" panose="020B0604020202020204" pitchFamily="34" charset="0"/>
              </a:rPr>
              <a:t>визначену</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соціальну</a:t>
            </a:r>
            <a:r>
              <a:rPr lang="ru-RU" sz="1400" dirty="0">
                <a:latin typeface="Arial" panose="020B0604020202020204" pitchFamily="34" charset="0"/>
                <a:cs typeface="Arial" panose="020B0604020202020204" pitchFamily="34" charset="0"/>
              </a:rPr>
              <a:t> роль </a:t>
            </a:r>
            <a:r>
              <a:rPr lang="ru-RU" sz="1400" dirty="0" err="1">
                <a:latin typeface="Arial" panose="020B0604020202020204" pitchFamily="34" charset="0"/>
                <a:cs typeface="Arial" panose="020B0604020202020204" pitchFamily="34" charset="0"/>
              </a:rPr>
              <a:t>намагається</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викликати</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співчуття</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жалість</a:t>
            </a:r>
            <a:r>
              <a:rPr lang="ru-RU" sz="1400" dirty="0">
                <a:latin typeface="Arial" panose="020B0604020202020204" pitchFamily="34" charset="0"/>
                <a:cs typeface="Arial" panose="020B0604020202020204" pitchFamily="34" charset="0"/>
              </a:rPr>
              <a:t> партнера.</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
            </a:r>
            <a:br>
              <a:rPr lang="ru-RU" sz="1400" dirty="0">
                <a:latin typeface="Arial" panose="020B0604020202020204" pitchFamily="34" charset="0"/>
                <a:cs typeface="Arial" panose="020B0604020202020204" pitchFamily="34" charset="0"/>
              </a:rPr>
            </a:br>
            <a:r>
              <a:rPr lang="ru-RU" sz="1400" dirty="0" err="1">
                <a:latin typeface="Arial" panose="020B0604020202020204" pitchFamily="34" charset="0"/>
                <a:cs typeface="Arial" panose="020B0604020202020204" pitchFamily="34" charset="0"/>
              </a:rPr>
              <a:t>Примітивний</a:t>
            </a:r>
            <a:r>
              <a:rPr lang="ru-RU" sz="1400" dirty="0">
                <a:latin typeface="Arial" panose="020B0604020202020204" pitchFamily="34" charset="0"/>
                <a:cs typeface="Arial" panose="020B0604020202020204" pitchFamily="34" charset="0"/>
              </a:rPr>
              <a:t> </a:t>
            </a:r>
            <a:r>
              <a:rPr lang="ru-RU" sz="1400" dirty="0" err="1" smtClean="0">
                <a:latin typeface="Arial" panose="020B0604020202020204" pitchFamily="34" charset="0"/>
                <a:cs typeface="Arial" panose="020B0604020202020204" pitchFamily="34" charset="0"/>
              </a:rPr>
              <a:t>рівень</a:t>
            </a:r>
            <a:r>
              <a:rPr lang="ru-RU" sz="1400" dirty="0" smtClean="0">
                <a:latin typeface="Arial" panose="020B0604020202020204" pitchFamily="34" charset="0"/>
                <a:cs typeface="Arial" panose="020B0604020202020204" pitchFamily="34" charset="0"/>
              </a:rPr>
              <a:t> - коли </a:t>
            </a:r>
            <a:r>
              <a:rPr lang="ru-RU" sz="1400" dirty="0">
                <a:latin typeface="Arial" panose="020B0604020202020204" pitchFamily="34" charset="0"/>
                <a:cs typeface="Arial" panose="020B0604020202020204" pitchFamily="34" charset="0"/>
              </a:rPr>
              <a:t>один з </a:t>
            </a:r>
            <a:r>
              <a:rPr lang="ru-RU" sz="1400" dirty="0" err="1">
                <a:latin typeface="Arial" panose="020B0604020202020204" pitchFamily="34" charset="0"/>
                <a:cs typeface="Arial" panose="020B0604020202020204" pitchFamily="34" charset="0"/>
              </a:rPr>
              <a:t>партнерів</a:t>
            </a:r>
            <a:r>
              <a:rPr lang="ru-RU" sz="1400" dirty="0">
                <a:latin typeface="Arial" panose="020B0604020202020204" pitchFamily="34" charset="0"/>
                <a:cs typeface="Arial" panose="020B0604020202020204" pitchFamily="34" charset="0"/>
              </a:rPr>
              <a:t> </a:t>
            </a:r>
            <a:r>
              <a:rPr lang="ru-RU" sz="1400" dirty="0" err="1" smtClean="0">
                <a:latin typeface="Arial" panose="020B0604020202020204" pitchFamily="34" charset="0"/>
                <a:cs typeface="Arial" panose="020B0604020202020204" pitchFamily="34" charset="0"/>
              </a:rPr>
              <a:t>придушує</a:t>
            </a:r>
            <a:r>
              <a:rPr lang="ru-RU" sz="1400" dirty="0" smtClean="0">
                <a:latin typeface="Arial" panose="020B0604020202020204" pitchFamily="34" charset="0"/>
                <a:cs typeface="Arial" panose="020B0604020202020204" pitchFamily="34" charset="0"/>
              </a:rPr>
              <a:t> </a:t>
            </a:r>
            <a:r>
              <a:rPr lang="ru-RU" sz="1400" dirty="0" err="1" smtClean="0">
                <a:latin typeface="Arial" panose="020B0604020202020204" pitchFamily="34" charset="0"/>
                <a:cs typeface="Arial" panose="020B0604020202020204" pitchFamily="34" charset="0"/>
              </a:rPr>
              <a:t>іншого</a:t>
            </a:r>
            <a:r>
              <a:rPr lang="ru-RU" sz="1400" dirty="0" smtClean="0">
                <a:latin typeface="Arial" panose="020B0604020202020204" pitchFamily="34" charset="0"/>
                <a:cs typeface="Arial" panose="020B0604020202020204" pitchFamily="34" charset="0"/>
              </a:rPr>
              <a:t>.</a:t>
            </a:r>
            <a:r>
              <a:rPr lang="ru-RU" sz="1400" dirty="0">
                <a:latin typeface="Arial" panose="020B0604020202020204" pitchFamily="34" charset="0"/>
                <a:cs typeface="Arial" panose="020B0604020202020204" pitchFamily="34" charset="0"/>
              </a:rPr>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
            </a:r>
            <a:br>
              <a:rPr lang="ru-RU" sz="1400" dirty="0">
                <a:latin typeface="Arial" panose="020B0604020202020204" pitchFamily="34" charset="0"/>
                <a:cs typeface="Arial" panose="020B0604020202020204" pitchFamily="34" charset="0"/>
              </a:rPr>
            </a:br>
            <a:r>
              <a:rPr lang="ru-RU" sz="1400" dirty="0" err="1">
                <a:latin typeface="Arial" panose="020B0604020202020204" pitchFamily="34" charset="0"/>
                <a:cs typeface="Arial" panose="020B0604020202020204" pitchFamily="34" charset="0"/>
              </a:rPr>
              <a:t>Вищий</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рівень</a:t>
            </a:r>
            <a:r>
              <a:rPr lang="ru-RU" sz="1400" dirty="0">
                <a:latin typeface="Arial" panose="020B0604020202020204" pitchFamily="34" charset="0"/>
                <a:cs typeface="Arial" panose="020B0604020202020204" pitchFamily="34" charset="0"/>
              </a:rPr>
              <a:t> – </a:t>
            </a:r>
            <a:r>
              <a:rPr lang="ru-RU" sz="1400" dirty="0" err="1">
                <a:latin typeface="Arial" panose="020B0604020202020204" pitchFamily="34" charset="0"/>
                <a:cs typeface="Arial" panose="020B0604020202020204" pitchFamily="34" charset="0"/>
              </a:rPr>
              <a:t>це</a:t>
            </a:r>
            <a:r>
              <a:rPr lang="ru-RU" sz="1400" dirty="0">
                <a:latin typeface="Arial" panose="020B0604020202020204" pitchFamily="34" charset="0"/>
                <a:cs typeface="Arial" panose="020B0604020202020204" pitchFamily="34" charset="0"/>
              </a:rPr>
              <a:t> той </a:t>
            </a:r>
            <a:r>
              <a:rPr lang="ru-RU" sz="1400" dirty="0" err="1">
                <a:latin typeface="Arial" panose="020B0604020202020204" pitchFamily="34" charset="0"/>
                <a:cs typeface="Arial" panose="020B0604020202020204" pitchFamily="34" charset="0"/>
              </a:rPr>
              <a:t>соціальний</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рівень</a:t>
            </a:r>
            <a:r>
              <a:rPr lang="ru-RU" sz="1400" dirty="0">
                <a:latin typeface="Arial" panose="020B0604020202020204" pitchFamily="34" charset="0"/>
                <a:cs typeface="Arial" panose="020B0604020202020204" pitchFamily="34" charset="0"/>
              </a:rPr>
              <a:t>, коли </a:t>
            </a:r>
            <a:r>
              <a:rPr lang="ru-RU" sz="1400" dirty="0" err="1">
                <a:latin typeface="Arial" panose="020B0604020202020204" pitchFamily="34" charset="0"/>
                <a:cs typeface="Arial" panose="020B0604020202020204" pitchFamily="34" charset="0"/>
              </a:rPr>
              <a:t>незалежно</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від</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соціальної</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ролі</a:t>
            </a:r>
            <a:r>
              <a:rPr lang="ru-RU" sz="1400" dirty="0">
                <a:latin typeface="Arial" panose="020B0604020202020204" pitchFamily="34" charset="0"/>
                <a:cs typeface="Arial" panose="020B0604020202020204" pitchFamily="34" charset="0"/>
              </a:rPr>
              <a:t>, статусу </a:t>
            </a:r>
            <a:r>
              <a:rPr lang="ru-RU" sz="1400" dirty="0" err="1">
                <a:latin typeface="Arial" panose="020B0604020202020204" pitchFamily="34" charset="0"/>
                <a:cs typeface="Arial" panose="020B0604020202020204" pitchFamily="34" charset="0"/>
              </a:rPr>
              <a:t>партнери</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відносяться</a:t>
            </a:r>
            <a:r>
              <a:rPr lang="ru-RU" sz="1400" dirty="0">
                <a:latin typeface="Arial" panose="020B0604020202020204" pitchFamily="34" charset="0"/>
                <a:cs typeface="Arial" panose="020B0604020202020204" pitchFamily="34" charset="0"/>
              </a:rPr>
              <a:t> друг до друга як до </a:t>
            </a:r>
            <a:r>
              <a:rPr lang="ru-RU" sz="1400" dirty="0" err="1">
                <a:latin typeface="Arial" panose="020B0604020202020204" pitchFamily="34" charset="0"/>
                <a:cs typeface="Arial" panose="020B0604020202020204" pitchFamily="34" charset="0"/>
              </a:rPr>
              <a:t>рівної</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особистості</a:t>
            </a:r>
            <a:r>
              <a:rPr lang="ru-RU" sz="1400" dirty="0">
                <a:latin typeface="Arial" panose="020B0604020202020204" pitchFamily="34" charset="0"/>
                <a:cs typeface="Arial" panose="020B0604020202020204" pitchFamily="34" charset="0"/>
              </a:rPr>
              <a:t>.</a:t>
            </a:r>
          </a:p>
        </p:txBody>
      </p:sp>
      <p:pic>
        <p:nvPicPr>
          <p:cNvPr id="3" name="Рисунок 2"/>
          <p:cNvPicPr>
            <a:picLocks noChangeAspect="1"/>
          </p:cNvPicPr>
          <p:nvPr/>
        </p:nvPicPr>
        <p:blipFill rotWithShape="1">
          <a:blip r:embed="rId2"/>
          <a:srcRect t="17043"/>
          <a:stretch/>
        </p:blipFill>
        <p:spPr>
          <a:xfrm>
            <a:off x="2215166" y="3078051"/>
            <a:ext cx="7485040" cy="3779949"/>
          </a:xfrm>
          <a:prstGeom prst="rect">
            <a:avLst/>
          </a:prstGeom>
        </p:spPr>
      </p:pic>
    </p:spTree>
    <p:extLst>
      <p:ext uri="{BB962C8B-B14F-4D97-AF65-F5344CB8AC3E}">
        <p14:creationId xmlns:p14="http://schemas.microsoft.com/office/powerpoint/2010/main" val="62876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7454"/>
            <a:ext cx="12098628" cy="4953847"/>
          </a:xfrm>
        </p:spPr>
        <p:txBody>
          <a:bodyPr>
            <a:normAutofit/>
          </a:bodyPr>
          <a:lstStyle/>
          <a:p>
            <a:pPr algn="ctr"/>
            <a:r>
              <a:rPr lang="ru-RU" dirty="0">
                <a:latin typeface="Arial" panose="020B0604020202020204" pitchFamily="34" charset="0"/>
                <a:cs typeface="Arial" panose="020B0604020202020204" pitchFamily="34" charset="0"/>
              </a:rPr>
              <a:t> </a:t>
            </a:r>
            <a:r>
              <a:rPr lang="ru-RU" sz="2000" b="1" i="1" u="sng" dirty="0" err="1">
                <a:latin typeface="Arial" panose="020B0604020202020204" pitchFamily="34" charset="0"/>
                <a:cs typeface="Arial" panose="020B0604020202020204" pitchFamily="34" charset="0"/>
              </a:rPr>
              <a:t>Психологічні</a:t>
            </a:r>
            <a:r>
              <a:rPr lang="ru-RU" sz="2000" b="1" i="1" u="sng" dirty="0">
                <a:latin typeface="Arial" panose="020B0604020202020204" pitchFamily="34" charset="0"/>
                <a:cs typeface="Arial" panose="020B0604020202020204" pitchFamily="34" charset="0"/>
              </a:rPr>
              <a:t> </a:t>
            </a:r>
            <a:r>
              <a:rPr lang="ru-RU" sz="2000" b="1" i="1" u="sng" dirty="0" err="1">
                <a:latin typeface="Arial" panose="020B0604020202020204" pitchFamily="34" charset="0"/>
                <a:cs typeface="Arial" panose="020B0604020202020204" pitchFamily="34" charset="0"/>
              </a:rPr>
              <a:t>тонкощі</a:t>
            </a:r>
            <a:r>
              <a:rPr lang="ru-RU" sz="2000" b="1" i="1" u="sng" dirty="0">
                <a:latin typeface="Arial" panose="020B0604020202020204" pitchFamily="34" charset="0"/>
                <a:cs typeface="Arial" panose="020B0604020202020204" pitchFamily="34" charset="0"/>
              </a:rPr>
              <a:t> </a:t>
            </a:r>
            <a:r>
              <a:rPr lang="ru-RU" sz="2000" b="1" i="1" u="sng" dirty="0" err="1">
                <a:latin typeface="Arial" panose="020B0604020202020204" pitchFamily="34" charset="0"/>
                <a:cs typeface="Arial" panose="020B0604020202020204" pitchFamily="34" charset="0"/>
              </a:rPr>
              <a:t>спілкування</a:t>
            </a:r>
            <a:r>
              <a:rPr lang="ru-RU" sz="2000" b="1" i="1" u="sng" dirty="0">
                <a:latin typeface="Arial" panose="020B0604020202020204" pitchFamily="34" charset="0"/>
                <a:cs typeface="Arial" panose="020B0604020202020204" pitchFamily="34" charset="0"/>
              </a:rPr>
              <a:t/>
            </a:r>
            <a:br>
              <a:rPr lang="ru-RU" sz="2000" b="1" i="1" u="sng" dirty="0">
                <a:latin typeface="Arial" panose="020B0604020202020204" pitchFamily="34" charset="0"/>
                <a:cs typeface="Arial" panose="020B0604020202020204" pitchFamily="34" charset="0"/>
              </a:rPr>
            </a:br>
            <a:r>
              <a:rPr lang="ru-RU" sz="2000" b="1" i="1" u="sng" dirty="0">
                <a:latin typeface="Arial" panose="020B0604020202020204" pitchFamily="34" charset="0"/>
                <a:cs typeface="Arial" panose="020B0604020202020204" pitchFamily="34" charset="0"/>
              </a:rPr>
              <a:t/>
            </a:r>
            <a:br>
              <a:rPr lang="ru-RU" sz="2000" b="1" i="1" u="sng"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У наш час стиль </a:t>
            </a:r>
            <a:r>
              <a:rPr lang="ru-RU" sz="1600" dirty="0" err="1">
                <a:latin typeface="Arial" panose="020B0604020202020204" pitchFamily="34" charset="0"/>
                <a:cs typeface="Arial" panose="020B0604020202020204" pitchFamily="34" charset="0"/>
              </a:rPr>
              <a:t>спілкування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повинний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відрізнятися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партнерським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підходом</a:t>
            </a:r>
            <a:r>
              <a:rPr lang="ru-RU" sz="1600" dirty="0">
                <a:latin typeface="Arial" panose="020B0604020202020204" pitchFamily="34" charset="0"/>
                <a:cs typeface="Arial" panose="020B0604020202020204" pitchFamily="34" charset="0"/>
              </a:rPr>
              <a:t>, а не </a:t>
            </a:r>
            <a:r>
              <a:rPr lang="ru-RU" sz="1600" dirty="0" err="1">
                <a:latin typeface="Arial" panose="020B0604020202020204" pitchFamily="34" charset="0"/>
                <a:cs typeface="Arial" panose="020B0604020202020204" pitchFamily="34" charset="0"/>
              </a:rPr>
              <a:t>ієрархічним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чи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авторитарної</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Він</a:t>
            </a:r>
            <a:r>
              <a:rPr lang="ru-RU" sz="1600" dirty="0">
                <a:latin typeface="Arial" panose="020B0604020202020204" pitchFamily="34" charset="0"/>
                <a:cs typeface="Arial" panose="020B0604020202020204" pitchFamily="34" charset="0"/>
              </a:rPr>
              <a:t> повинен бути </a:t>
            </a:r>
            <a:r>
              <a:rPr lang="ru-RU" sz="1600" dirty="0" err="1">
                <a:latin typeface="Arial" panose="020B0604020202020204" pitchFamily="34" charset="0"/>
                <a:cs typeface="Arial" panose="020B0604020202020204" pitchFamily="34" charset="0"/>
              </a:rPr>
              <a:t>націлений</a:t>
            </a:r>
            <a:r>
              <a:rPr lang="ru-RU" sz="1600" dirty="0">
                <a:latin typeface="Arial" panose="020B0604020202020204" pitchFamily="34" charset="0"/>
                <a:cs typeface="Arial" panose="020B0604020202020204" pitchFamily="34" charset="0"/>
              </a:rPr>
              <a:t> на </a:t>
            </a:r>
            <a:r>
              <a:rPr lang="ru-RU" sz="1600" dirty="0" err="1">
                <a:latin typeface="Arial" panose="020B0604020202020204" pitchFamily="34" charset="0"/>
                <a:cs typeface="Arial" panose="020B0604020202020204" pitchFamily="34" charset="0"/>
              </a:rPr>
              <a:t>досягнення</a:t>
            </a:r>
            <a:r>
              <a:rPr lang="ru-RU" sz="1600" dirty="0">
                <a:latin typeface="Arial" panose="020B0604020202020204" pitchFamily="34" charset="0"/>
                <a:cs typeface="Arial" panose="020B0604020202020204" pitchFamily="34" charset="0"/>
              </a:rPr>
              <a:t> консенсусу, </a:t>
            </a:r>
            <a:r>
              <a:rPr lang="ru-RU" sz="1600" dirty="0" err="1">
                <a:latin typeface="Arial" panose="020B0604020202020204" pitchFamily="34" charset="0"/>
                <a:cs typeface="Arial" panose="020B0604020202020204" pitchFamily="34" charset="0"/>
              </a:rPr>
              <a:t>повинний</a:t>
            </a:r>
            <a:r>
              <a:rPr lang="ru-RU" sz="1600" dirty="0">
                <a:latin typeface="Arial" panose="020B0604020202020204" pitchFamily="34" charset="0"/>
                <a:cs typeface="Arial" panose="020B0604020202020204" pitchFamily="34" charset="0"/>
              </a:rPr>
              <a:t> бути </a:t>
            </a:r>
            <a:r>
              <a:rPr lang="ru-RU" sz="1600" dirty="0" err="1">
                <a:latin typeface="Arial" panose="020B0604020202020204" pitchFamily="34" charset="0"/>
                <a:cs typeface="Arial" panose="020B0604020202020204" pitchFamily="34" charset="0"/>
              </a:rPr>
              <a:t>комунікативним</a:t>
            </a:r>
            <a:r>
              <a:rPr lang="ru-RU" sz="1600" dirty="0">
                <a:latin typeface="Arial" panose="020B0604020202020204" pitchFamily="34" charset="0"/>
                <a:cs typeface="Arial" panose="020B0604020202020204" pitchFamily="34" charset="0"/>
              </a:rPr>
              <a:t>.</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err="1">
                <a:latin typeface="Arial" panose="020B0604020202020204" pitchFamily="34" charset="0"/>
                <a:cs typeface="Arial" panose="020B0604020202020204" pitchFamily="34" charset="0"/>
              </a:rPr>
              <a:t>Іншими</a:t>
            </a:r>
            <a:r>
              <a:rPr lang="ru-RU" sz="1600" dirty="0">
                <a:latin typeface="Arial" panose="020B0604020202020204" pitchFamily="34" charset="0"/>
                <a:cs typeface="Arial" panose="020B0604020202020204" pitchFamily="34" charset="0"/>
              </a:rPr>
              <a:t> словами, у </a:t>
            </a:r>
            <a:r>
              <a:rPr lang="ru-RU" sz="1600" dirty="0" err="1">
                <a:latin typeface="Arial" panose="020B0604020202020204" pitchFamily="34" charset="0"/>
                <a:cs typeface="Arial" panose="020B0604020202020204" pitchFamily="34" charset="0"/>
              </a:rPr>
              <a:t>ході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спілкування</a:t>
            </a:r>
            <a:r>
              <a:rPr lang="ru-RU" sz="1600" dirty="0">
                <a:latin typeface="Arial" panose="020B0604020202020204" pitchFamily="34" charset="0"/>
                <a:cs typeface="Arial" panose="020B0604020202020204" pitchFamily="34" charset="0"/>
              </a:rPr>
              <a:t> треба </a:t>
            </a:r>
            <a:r>
              <a:rPr lang="ru-RU" sz="1600" dirty="0" err="1">
                <a:latin typeface="Arial" panose="020B0604020202020204" pitchFamily="34" charset="0"/>
                <a:cs typeface="Arial" panose="020B0604020202020204" pitchFamily="34" charset="0"/>
              </a:rPr>
              <a:t>уникати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розпоряджень</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обвинувачень</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пускатися</a:t>
            </a:r>
            <a:r>
              <a:rPr lang="ru-RU" sz="1600" dirty="0">
                <a:latin typeface="Arial" panose="020B0604020202020204" pitchFamily="34" charset="0"/>
                <a:cs typeface="Arial" panose="020B0604020202020204" pitchFamily="34" charset="0"/>
              </a:rPr>
              <a:t> в </a:t>
            </a:r>
            <a:r>
              <a:rPr lang="ru-RU" sz="1600" dirty="0" err="1">
                <a:latin typeface="Arial" panose="020B0604020202020204" pitchFamily="34" charset="0"/>
                <a:cs typeface="Arial" panose="020B0604020202020204" pitchFamily="34" charset="0"/>
              </a:rPr>
              <a:t>нескінченні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дебати</a:t>
            </a:r>
            <a:r>
              <a:rPr lang="ru-RU" sz="1600" dirty="0">
                <a:latin typeface="Arial" panose="020B0604020202020204" pitchFamily="34" charset="0"/>
                <a:cs typeface="Arial" panose="020B0604020202020204" pitchFamily="34" charset="0"/>
              </a:rPr>
              <a:t>. У </a:t>
            </a:r>
            <a:r>
              <a:rPr lang="ru-RU" sz="1600" dirty="0" err="1">
                <a:latin typeface="Arial" panose="020B0604020202020204" pitchFamily="34" charset="0"/>
                <a:cs typeface="Arial" panose="020B0604020202020204" pitchFamily="34" charset="0"/>
              </a:rPr>
              <a:t>ході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бесіди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співрозмовник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повинний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показати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свій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професіоналізм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знання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справи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уміння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знаходити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прийнятні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рішення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Вирішальне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значення</a:t>
            </a:r>
            <a:r>
              <a:rPr lang="ru-RU" sz="1600" dirty="0">
                <a:latin typeface="Arial" panose="020B0604020202020204" pitchFamily="34" charset="0"/>
                <a:cs typeface="Arial" panose="020B0604020202020204" pitchFamily="34" charset="0"/>
              </a:rPr>
              <a:t> для </a:t>
            </a:r>
            <a:r>
              <a:rPr lang="ru-RU" sz="1600" dirty="0" err="1">
                <a:latin typeface="Arial" panose="020B0604020202020204" pitchFamily="34" charset="0"/>
                <a:cs typeface="Arial" panose="020B0604020202020204" pitchFamily="34" charset="0"/>
              </a:rPr>
              <a:t>співрозмовника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має</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бесіда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його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уміння</a:t>
            </a:r>
            <a:r>
              <a:rPr lang="ru-RU" sz="1600" dirty="0">
                <a:latin typeface="Arial" panose="020B0604020202020204" pitchFamily="34" charset="0"/>
                <a:cs typeface="Arial" panose="020B0604020202020204" pitchFamily="34" charset="0"/>
              </a:rPr>
              <a:t> вести </a:t>
            </a:r>
            <a:r>
              <a:rPr lang="ru-RU" sz="1600" dirty="0" err="1">
                <a:latin typeface="Arial" panose="020B0604020202020204" pitchFamily="34" charset="0"/>
                <a:cs typeface="Arial" panose="020B0604020202020204" pitchFamily="34" charset="0"/>
              </a:rPr>
              <a:t>бесіду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Отже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повинний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уміти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говорити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Його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спеціальними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знаннями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визначається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що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повинний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сказати</a:t>
            </a:r>
            <a:r>
              <a:rPr lang="ru-RU" sz="1600" dirty="0">
                <a:latin typeface="Arial" panose="020B0604020202020204" pitchFamily="34" charset="0"/>
                <a:cs typeface="Arial" panose="020B0604020202020204" pitchFamily="34" charset="0"/>
              </a:rPr>
              <a:t>. Але </a:t>
            </a:r>
            <a:r>
              <a:rPr lang="ru-RU" sz="1600" dirty="0" err="1">
                <a:latin typeface="Arial" panose="020B0604020202020204" pitchFamily="34" charset="0"/>
                <a:cs typeface="Arial" panose="020B0604020202020204" pitchFamily="34" charset="0"/>
              </a:rPr>
              <a:t>вирішальне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значення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має</a:t>
            </a:r>
            <a:r>
              <a:rPr lang="ru-RU" sz="1600" dirty="0">
                <a:latin typeface="Arial" panose="020B0604020202020204" pitchFamily="34" charset="0"/>
                <a:cs typeface="Arial" panose="020B0604020202020204" pitchFamily="34" charset="0"/>
              </a:rPr>
              <a:t> те, ЯК </a:t>
            </a:r>
            <a:r>
              <a:rPr lang="ru-RU" sz="1600" dirty="0" err="1">
                <a:latin typeface="Arial" panose="020B0604020202020204" pitchFamily="34" charset="0"/>
                <a:cs typeface="Arial" panose="020B0604020202020204" pitchFamily="34" charset="0"/>
              </a:rPr>
              <a:t>бесіда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ведеться</a:t>
            </a:r>
            <a:r>
              <a:rPr lang="ru-RU" sz="1600" dirty="0">
                <a:latin typeface="Arial" panose="020B0604020202020204" pitchFamily="34" charset="0"/>
                <a:cs typeface="Arial" panose="020B0604020202020204" pitchFamily="34" charset="0"/>
              </a:rPr>
              <a:t>.</a:t>
            </a:r>
          </a:p>
        </p:txBody>
      </p:sp>
      <p:pic>
        <p:nvPicPr>
          <p:cNvPr id="3" name="Рисунок 2"/>
          <p:cNvPicPr>
            <a:picLocks noChangeAspect="1"/>
          </p:cNvPicPr>
          <p:nvPr/>
        </p:nvPicPr>
        <p:blipFill rotWithShape="1">
          <a:blip r:embed="rId2"/>
          <a:srcRect t="23743" b="14041"/>
          <a:stretch/>
        </p:blipFill>
        <p:spPr>
          <a:xfrm>
            <a:off x="2015275" y="3709116"/>
            <a:ext cx="7591709" cy="2962141"/>
          </a:xfrm>
          <a:prstGeom prst="rect">
            <a:avLst/>
          </a:prstGeom>
        </p:spPr>
      </p:pic>
    </p:spTree>
    <p:extLst>
      <p:ext uri="{BB962C8B-B14F-4D97-AF65-F5344CB8AC3E}">
        <p14:creationId xmlns:p14="http://schemas.microsoft.com/office/powerpoint/2010/main" val="305991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304" y="0"/>
            <a:ext cx="11870028" cy="7611413"/>
          </a:xfrm>
        </p:spPr>
        <p:txBody>
          <a:bodyPr>
            <a:normAutofit/>
          </a:bodyPr>
          <a:lstStyle/>
          <a:p>
            <a:pPr algn="ctr"/>
            <a:r>
              <a:rPr lang="ru-RU" sz="3100" b="1" i="1" dirty="0" err="1">
                <a:latin typeface="Arial" panose="020B0604020202020204" pitchFamily="34" charset="0"/>
                <a:cs typeface="Arial" panose="020B0604020202020204" pitchFamily="34" charset="0"/>
              </a:rPr>
              <a:t>Цікаві</a:t>
            </a:r>
            <a:r>
              <a:rPr lang="ru-RU" sz="3100" b="1" i="1" dirty="0">
                <a:latin typeface="Arial" panose="020B0604020202020204" pitchFamily="34" charset="0"/>
                <a:cs typeface="Arial" panose="020B0604020202020204" pitchFamily="34" charset="0"/>
              </a:rPr>
              <a:t> </a:t>
            </a:r>
            <a:r>
              <a:rPr lang="ru-RU" sz="3100" b="1" i="1" dirty="0" err="1">
                <a:latin typeface="Arial" panose="020B0604020202020204" pitchFamily="34" charset="0"/>
                <a:cs typeface="Arial" panose="020B0604020202020204" pitchFamily="34" charset="0"/>
              </a:rPr>
              <a:t>факти</a:t>
            </a:r>
            <a:r>
              <a:rPr lang="ru-RU" sz="3100" b="1" i="1" dirty="0">
                <a:latin typeface="Arial" panose="020B0604020202020204" pitchFamily="34" charset="0"/>
                <a:cs typeface="Arial" panose="020B0604020202020204" pitchFamily="34" charset="0"/>
              </a:rPr>
              <a:t> про </a:t>
            </a:r>
            <a:r>
              <a:rPr lang="ru-RU" sz="3100" b="1" i="1" dirty="0" err="1" smtClean="0">
                <a:latin typeface="Arial" panose="020B0604020202020204" pitchFamily="34" charset="0"/>
                <a:cs typeface="Arial" panose="020B0604020202020204" pitchFamily="34" charset="0"/>
              </a:rPr>
              <a:t>спілкування</a:t>
            </a:r>
            <a:r>
              <a:rPr lang="ru-RU" sz="1300" dirty="0">
                <a:latin typeface="Arial" panose="020B0604020202020204" pitchFamily="34" charset="0"/>
                <a:cs typeface="Arial" panose="020B0604020202020204" pitchFamily="34" charset="0"/>
              </a:rPr>
              <a:t/>
            </a:r>
            <a:br>
              <a:rPr lang="ru-RU" sz="13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1. </a:t>
            </a:r>
            <a:r>
              <a:rPr lang="ru-RU" sz="1600" dirty="0" err="1">
                <a:latin typeface="Arial" panose="020B0604020202020204" pitchFamily="34" charset="0"/>
                <a:cs typeface="Arial" panose="020B0604020202020204" pitchFamily="34" charset="0"/>
              </a:rPr>
              <a:t>Спостереження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психологів</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показують</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що</a:t>
            </a:r>
            <a:r>
              <a:rPr lang="ru-RU" sz="1600" dirty="0">
                <a:latin typeface="Arial" panose="020B0604020202020204" pitchFamily="34" charset="0"/>
                <a:cs typeface="Arial" panose="020B0604020202020204" pitchFamily="34" charset="0"/>
              </a:rPr>
              <a:t> при </a:t>
            </a:r>
            <a:r>
              <a:rPr lang="ru-RU" sz="1600" dirty="0" err="1">
                <a:latin typeface="Arial" panose="020B0604020202020204" pitchFamily="34" charset="0"/>
                <a:cs typeface="Arial" panose="020B0604020202020204" pitchFamily="34" charset="0"/>
              </a:rPr>
              <a:t>особистих</a:t>
            </a:r>
            <a:r>
              <a:rPr lang="ru-RU" sz="1600" dirty="0">
                <a:latin typeface="Arial" panose="020B0604020202020204" pitchFamily="34" charset="0"/>
                <a:cs typeface="Arial" panose="020B0604020202020204" pitchFamily="34" charset="0"/>
              </a:rPr>
              <a:t> контактах </a:t>
            </a:r>
            <a:r>
              <a:rPr lang="ru-RU" sz="1600" dirty="0" err="1">
                <a:latin typeface="Arial" panose="020B0604020202020204" pitchFamily="34" charset="0"/>
                <a:cs typeface="Arial" panose="020B0604020202020204" pitchFamily="34" charset="0"/>
              </a:rPr>
              <a:t>співрозмовники</a:t>
            </a:r>
            <a:r>
              <a:rPr lang="ru-RU" sz="1600" dirty="0">
                <a:latin typeface="Arial" panose="020B0604020202020204" pitchFamily="34" charset="0"/>
                <a:cs typeface="Arial" panose="020B0604020202020204" pitchFamily="34" charset="0"/>
              </a:rPr>
              <a:t> не </a:t>
            </a:r>
            <a:r>
              <a:rPr lang="ru-RU" sz="1600" dirty="0" err="1">
                <a:latin typeface="Arial" panose="020B0604020202020204" pitchFamily="34" charset="0"/>
                <a:cs typeface="Arial" panose="020B0604020202020204" pitchFamily="34" charset="0"/>
              </a:rPr>
              <a:t>здатні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дивитися</a:t>
            </a:r>
            <a:r>
              <a:rPr lang="ru-RU" sz="1600" dirty="0">
                <a:latin typeface="Arial" panose="020B0604020202020204" pitchFamily="34" charset="0"/>
                <a:cs typeface="Arial" panose="020B0604020202020204" pitchFamily="34" charset="0"/>
              </a:rPr>
              <a:t> один на одного </a:t>
            </a:r>
            <a:r>
              <a:rPr lang="ru-RU" sz="1600" dirty="0" err="1">
                <a:latin typeface="Arial" panose="020B0604020202020204" pitchFamily="34" charset="0"/>
                <a:cs typeface="Arial" panose="020B0604020202020204" pitchFamily="34" charset="0"/>
              </a:rPr>
              <a:t>постійно</a:t>
            </a:r>
            <a:r>
              <a:rPr lang="ru-RU" sz="1600" dirty="0">
                <a:latin typeface="Arial" panose="020B0604020202020204" pitchFamily="34" charset="0"/>
                <a:cs typeface="Arial" panose="020B0604020202020204" pitchFamily="34" charset="0"/>
              </a:rPr>
              <a:t>, а </a:t>
            </a:r>
            <a:r>
              <a:rPr lang="ru-RU" sz="1600" dirty="0" err="1">
                <a:latin typeface="Arial" panose="020B0604020202020204" pitchFamily="34" charset="0"/>
                <a:cs typeface="Arial" panose="020B0604020202020204" pitchFamily="34" charset="0"/>
              </a:rPr>
              <a:t>лише</a:t>
            </a:r>
            <a:r>
              <a:rPr lang="ru-RU" sz="1600" dirty="0">
                <a:latin typeface="Arial" panose="020B0604020202020204" pitchFamily="34" charset="0"/>
                <a:cs typeface="Arial" panose="020B0604020202020204" pitchFamily="34" charset="0"/>
              </a:rPr>
              <a:t> не </a:t>
            </a:r>
            <a:r>
              <a:rPr lang="ru-RU" sz="1600" dirty="0" err="1">
                <a:latin typeface="Arial" panose="020B0604020202020204" pitchFamily="34" charset="0"/>
                <a:cs typeface="Arial" panose="020B0604020202020204" pitchFamily="34" charset="0"/>
              </a:rPr>
              <a:t>більше</a:t>
            </a:r>
            <a:r>
              <a:rPr lang="ru-RU" sz="1600" dirty="0">
                <a:latin typeface="Arial" panose="020B0604020202020204" pitchFamily="34" charset="0"/>
                <a:cs typeface="Arial" panose="020B0604020202020204" pitchFamily="34" charset="0"/>
              </a:rPr>
              <a:t> 60% </a:t>
            </a:r>
            <a:r>
              <a:rPr lang="ru-RU" sz="1600" dirty="0" err="1">
                <a:latin typeface="Arial" panose="020B0604020202020204" pitchFamily="34" charset="0"/>
                <a:cs typeface="Arial" panose="020B0604020202020204" pitchFamily="34" charset="0"/>
              </a:rPr>
              <a:t>загального</a:t>
            </a:r>
            <a:r>
              <a:rPr lang="ru-RU" sz="1600" dirty="0">
                <a:latin typeface="Arial" panose="020B0604020202020204" pitchFamily="34" charset="0"/>
                <a:cs typeface="Arial" panose="020B0604020202020204" pitchFamily="34" charset="0"/>
              </a:rPr>
              <a:t> часу. </a:t>
            </a:r>
            <a:r>
              <a:rPr lang="ru-RU" sz="1600" dirty="0" err="1">
                <a:latin typeface="Arial" panose="020B0604020202020204" pitchFamily="34" charset="0"/>
                <a:cs typeface="Arial" panose="020B0604020202020204" pitchFamily="34" charset="0"/>
              </a:rPr>
              <a:t>Однак</a:t>
            </a:r>
            <a:r>
              <a:rPr lang="ru-RU" sz="1600" dirty="0">
                <a:latin typeface="Arial" panose="020B0604020202020204" pitchFamily="34" charset="0"/>
                <a:cs typeface="Arial" panose="020B0604020202020204" pitchFamily="34" charset="0"/>
              </a:rPr>
              <a:t> час </a:t>
            </a:r>
            <a:r>
              <a:rPr lang="ru-RU" sz="1600" dirty="0" err="1">
                <a:latin typeface="Arial" panose="020B0604020202020204" pitchFamily="34" charset="0"/>
                <a:cs typeface="Arial" panose="020B0604020202020204" pitchFamily="34" charset="0"/>
              </a:rPr>
              <a:t>зорового</a:t>
            </a:r>
            <a:r>
              <a:rPr lang="ru-RU" sz="1600" dirty="0">
                <a:latin typeface="Arial" panose="020B0604020202020204" pitchFamily="34" charset="0"/>
                <a:cs typeface="Arial" panose="020B0604020202020204" pitchFamily="34" charset="0"/>
              </a:rPr>
              <a:t> контакту </a:t>
            </a:r>
            <a:r>
              <a:rPr lang="ru-RU" sz="1600" dirty="0" err="1">
                <a:latin typeface="Arial" panose="020B0604020202020204" pitchFamily="34" charset="0"/>
                <a:cs typeface="Arial" panose="020B0604020202020204" pitchFamily="34" charset="0"/>
              </a:rPr>
              <a:t>може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виходити</a:t>
            </a:r>
            <a:r>
              <a:rPr lang="ru-RU" sz="1600" dirty="0">
                <a:latin typeface="Arial" panose="020B0604020202020204" pitchFamily="34" charset="0"/>
                <a:cs typeface="Arial" panose="020B0604020202020204" pitchFamily="34" charset="0"/>
              </a:rPr>
              <a:t> за </a:t>
            </a:r>
            <a:r>
              <a:rPr lang="ru-RU" sz="1600" dirty="0" err="1">
                <a:latin typeface="Arial" panose="020B0604020202020204" pitchFamily="34" charset="0"/>
                <a:cs typeface="Arial" panose="020B0604020202020204" pitchFamily="34" charset="0"/>
              </a:rPr>
              <a:t>ці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межі</a:t>
            </a:r>
            <a:r>
              <a:rPr lang="ru-RU" sz="1600" dirty="0">
                <a:latin typeface="Arial" panose="020B0604020202020204" pitchFamily="34" charset="0"/>
                <a:cs typeface="Arial" panose="020B0604020202020204" pitchFamily="34" charset="0"/>
              </a:rPr>
              <a:t> у </a:t>
            </a:r>
            <a:r>
              <a:rPr lang="ru-RU" sz="1600" dirty="0" err="1">
                <a:latin typeface="Arial" panose="020B0604020202020204" pitchFamily="34" charset="0"/>
                <a:cs typeface="Arial" panose="020B0604020202020204" pitchFamily="34" charset="0"/>
              </a:rPr>
              <a:t>двох</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випадках</a:t>
            </a:r>
            <a:r>
              <a:rPr lang="ru-RU" sz="1600" dirty="0">
                <a:latin typeface="Arial" panose="020B0604020202020204" pitchFamily="34" charset="0"/>
                <a:cs typeface="Arial" panose="020B0604020202020204" pitchFamily="34" charset="0"/>
              </a:rPr>
              <a:t>: у </a:t>
            </a:r>
            <a:r>
              <a:rPr lang="ru-RU" sz="1600" dirty="0" err="1">
                <a:latin typeface="Arial" panose="020B0604020202020204" pitchFamily="34" charset="0"/>
                <a:cs typeface="Arial" panose="020B0604020202020204" pitchFamily="34" charset="0"/>
              </a:rPr>
              <a:t>закоханих</a:t>
            </a:r>
            <a:r>
              <a:rPr lang="ru-RU" sz="1600" dirty="0">
                <a:latin typeface="Arial" panose="020B0604020202020204" pitchFamily="34" charset="0"/>
                <a:cs typeface="Arial" panose="020B0604020202020204" pitchFamily="34" charset="0"/>
              </a:rPr>
              <a:t> і у </a:t>
            </a:r>
            <a:r>
              <a:rPr lang="ru-RU" sz="1600" dirty="0" err="1">
                <a:latin typeface="Arial" panose="020B0604020202020204" pitchFamily="34" charset="0"/>
                <a:cs typeface="Arial" panose="020B0604020202020204" pitchFamily="34" charset="0"/>
              </a:rPr>
              <a:t>агресивно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налаштованих</a:t>
            </a:r>
            <a:r>
              <a:rPr lang="ru-RU" sz="1600" dirty="0">
                <a:latin typeface="Arial" panose="020B0604020202020204" pitchFamily="34" charset="0"/>
                <a:cs typeface="Arial" panose="020B0604020202020204" pitchFamily="34" charset="0"/>
              </a:rPr>
              <a:t> людей. Тому </a:t>
            </a:r>
            <a:r>
              <a:rPr lang="ru-RU" sz="1600" dirty="0" err="1">
                <a:latin typeface="Arial" panose="020B0604020202020204" pitchFamily="34" charset="0"/>
                <a:cs typeface="Arial" panose="020B0604020202020204" pitchFamily="34" charset="0"/>
              </a:rPr>
              <a:t>якщо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малознайомий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чоловік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довго</a:t>
            </a:r>
            <a:r>
              <a:rPr lang="ru-RU" sz="1600" dirty="0">
                <a:latin typeface="Arial" panose="020B0604020202020204" pitchFamily="34" charset="0"/>
                <a:cs typeface="Arial" panose="020B0604020202020204" pitchFamily="34" charset="0"/>
              </a:rPr>
              <a:t> і </a:t>
            </a:r>
            <a:r>
              <a:rPr lang="ru-RU" sz="1600" dirty="0" err="1">
                <a:latin typeface="Arial" panose="020B0604020202020204" pitchFamily="34" charset="0"/>
                <a:cs typeface="Arial" panose="020B0604020202020204" pitchFamily="34" charset="0"/>
              </a:rPr>
              <a:t>пильно</a:t>
            </a:r>
            <a:r>
              <a:rPr lang="ru-RU" sz="1600" dirty="0">
                <a:latin typeface="Arial" panose="020B0604020202020204" pitchFamily="34" charset="0"/>
                <a:cs typeface="Arial" panose="020B0604020202020204" pitchFamily="34" charset="0"/>
              </a:rPr>
              <a:t> дивиться на вас, </a:t>
            </a:r>
            <a:r>
              <a:rPr lang="ru-RU" sz="1600" dirty="0" err="1">
                <a:latin typeface="Arial" panose="020B0604020202020204" pitchFamily="34" charset="0"/>
                <a:cs typeface="Arial" panose="020B0604020202020204" pitchFamily="34" charset="0"/>
              </a:rPr>
              <a:t>найчастіше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це</a:t>
            </a:r>
            <a:r>
              <a:rPr lang="ru-RU" sz="1600" dirty="0">
                <a:latin typeface="Arial" panose="020B0604020202020204" pitchFamily="34" charset="0"/>
                <a:cs typeface="Arial" panose="020B0604020202020204" pitchFamily="34" charset="0"/>
              </a:rPr>
              <a:t> говорить про </a:t>
            </a:r>
            <a:r>
              <a:rPr lang="ru-RU" sz="1600" dirty="0" err="1">
                <a:latin typeface="Arial" panose="020B0604020202020204" pitchFamily="34" charset="0"/>
                <a:cs typeface="Arial" panose="020B0604020202020204" pitchFamily="34" charset="0"/>
              </a:rPr>
              <a:t>прихованої</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агресії</a:t>
            </a:r>
            <a:r>
              <a:rPr lang="ru-RU" sz="1600" dirty="0" smtClean="0">
                <a:latin typeface="Arial" panose="020B0604020202020204" pitchFamily="34" charset="0"/>
                <a:cs typeface="Arial" panose="020B0604020202020204" pitchFamily="34" charset="0"/>
              </a:rPr>
              <a:t>.</a:t>
            </a:r>
            <a:br>
              <a:rPr lang="ru-RU" sz="1600" dirty="0" smtClean="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smtClean="0">
                <a:latin typeface="Arial" panose="020B0604020202020204" pitchFamily="34" charset="0"/>
                <a:cs typeface="Arial" panose="020B0604020202020204" pitchFamily="34" charset="0"/>
              </a:rPr>
              <a:t>2. </a:t>
            </a:r>
            <a:r>
              <a:rPr lang="ru-RU" sz="1600" dirty="0" err="1">
                <a:latin typeface="Arial" panose="020B0604020202020204" pitchFamily="34" charset="0"/>
                <a:cs typeface="Arial" panose="020B0604020202020204" pitchFamily="34" charset="0"/>
              </a:rPr>
              <a:t>Жінки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довше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дивляться</a:t>
            </a:r>
            <a:r>
              <a:rPr lang="ru-RU" sz="1600" dirty="0">
                <a:latin typeface="Arial" panose="020B0604020202020204" pitchFamily="34" charset="0"/>
                <a:cs typeface="Arial" panose="020B0604020202020204" pitchFamily="34" charset="0"/>
              </a:rPr>
              <a:t> на тих, </a:t>
            </a:r>
            <a:r>
              <a:rPr lang="ru-RU" sz="1600" dirty="0" err="1">
                <a:latin typeface="Arial" panose="020B0604020202020204" pitchFamily="34" charset="0"/>
                <a:cs typeface="Arial" panose="020B0604020202020204" pitchFamily="34" charset="0"/>
              </a:rPr>
              <a:t>хто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їм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симпатичний</a:t>
            </a:r>
            <a:r>
              <a:rPr lang="ru-RU" sz="1600" dirty="0">
                <a:latin typeface="Arial" panose="020B0604020202020204" pitchFamily="34" charset="0"/>
                <a:cs typeface="Arial" panose="020B0604020202020204" pitchFamily="34" charset="0"/>
              </a:rPr>
              <a:t>, а </a:t>
            </a:r>
            <a:r>
              <a:rPr lang="ru-RU" sz="1600" dirty="0" err="1">
                <a:latin typeface="Arial" panose="020B0604020202020204" pitchFamily="34" charset="0"/>
                <a:cs typeface="Arial" panose="020B0604020202020204" pitchFamily="34" charset="0"/>
              </a:rPr>
              <a:t>чоловіки</a:t>
            </a:r>
            <a:r>
              <a:rPr lang="ru-RU" sz="1600" dirty="0">
                <a:latin typeface="Arial" panose="020B0604020202020204" pitchFamily="34" charset="0"/>
                <a:cs typeface="Arial" panose="020B0604020202020204" pitchFamily="34" charset="0"/>
              </a:rPr>
              <a:t> - на тих, </a:t>
            </a:r>
            <a:r>
              <a:rPr lang="ru-RU" sz="1600" dirty="0" err="1">
                <a:latin typeface="Arial" panose="020B0604020202020204" pitchFamily="34" charset="0"/>
                <a:cs typeface="Arial" panose="020B0604020202020204" pitchFamily="34" charset="0"/>
              </a:rPr>
              <a:t>хто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симпатизує</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їм</a:t>
            </a:r>
            <a:r>
              <a:rPr lang="ru-RU" sz="1600" dirty="0">
                <a:latin typeface="Arial" panose="020B0604020202020204" pitchFamily="34" charset="0"/>
                <a:cs typeface="Arial" panose="020B0604020202020204" pitchFamily="34" charset="0"/>
              </a:rPr>
              <a:t>. Як </a:t>
            </a:r>
            <a:r>
              <a:rPr lang="ru-RU" sz="1600" dirty="0" err="1">
                <a:latin typeface="Arial" panose="020B0604020202020204" pitchFamily="34" charset="0"/>
                <a:cs typeface="Arial" panose="020B0604020202020204" pitchFamily="34" charset="0"/>
              </a:rPr>
              <a:t>показують</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спостереження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жінки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частіше</a:t>
            </a:r>
            <a:r>
              <a:rPr lang="ru-RU" sz="1600" dirty="0">
                <a:latin typeface="Arial" panose="020B0604020202020204" pitchFamily="34" charset="0"/>
                <a:cs typeface="Arial" panose="020B0604020202020204" pitchFamily="34" charset="0"/>
              </a:rPr>
              <a:t> за </a:t>
            </a:r>
            <a:r>
              <a:rPr lang="ru-RU" sz="1600" dirty="0" err="1">
                <a:latin typeface="Arial" panose="020B0604020202020204" pitchFamily="34" charset="0"/>
                <a:cs typeface="Arial" panose="020B0604020202020204" pitchFamily="34" charset="0"/>
              </a:rPr>
              <a:t>чоловіків</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використовують</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прямий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погляд</a:t>
            </a:r>
            <a:r>
              <a:rPr lang="ru-RU" sz="1600" dirty="0">
                <a:latin typeface="Arial" panose="020B0604020202020204" pitchFamily="34" charset="0"/>
                <a:cs typeface="Arial" panose="020B0604020202020204" pitchFamily="34" charset="0"/>
              </a:rPr>
              <a:t>, а тому вони </a:t>
            </a:r>
            <a:r>
              <a:rPr lang="ru-RU" sz="1600" dirty="0" err="1">
                <a:latin typeface="Arial" panose="020B0604020202020204" pitchFamily="34" charset="0"/>
                <a:cs typeface="Arial" panose="020B0604020202020204" pitchFamily="34" charset="0"/>
              </a:rPr>
              <a:t>менш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схильні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сприймати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пильний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погляд</a:t>
            </a:r>
            <a:r>
              <a:rPr lang="ru-RU" sz="1600" dirty="0">
                <a:latin typeface="Arial" panose="020B0604020202020204" pitchFamily="34" charset="0"/>
                <a:cs typeface="Arial" panose="020B0604020202020204" pitchFamily="34" charset="0"/>
              </a:rPr>
              <a:t> як </a:t>
            </a:r>
            <a:r>
              <a:rPr lang="ru-RU" sz="1600" dirty="0" err="1">
                <a:latin typeface="Arial" panose="020B0604020202020204" pitchFamily="34" charset="0"/>
                <a:cs typeface="Arial" panose="020B0604020202020204" pitchFamily="34" charset="0"/>
              </a:rPr>
              <a:t>загрозу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Навіть</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навпаки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жінка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вважає</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прямий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погляд</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вираженням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інтересу</a:t>
            </a:r>
            <a:r>
              <a:rPr lang="ru-RU" sz="1600" dirty="0">
                <a:latin typeface="Arial" panose="020B0604020202020204" pitchFamily="34" charset="0"/>
                <a:cs typeface="Arial" panose="020B0604020202020204" pitchFamily="34" charset="0"/>
              </a:rPr>
              <a:t> і </a:t>
            </a:r>
            <a:r>
              <a:rPr lang="ru-RU" sz="1600" dirty="0" err="1">
                <a:latin typeface="Arial" panose="020B0604020202020204" pitchFamily="34" charset="0"/>
                <a:cs typeface="Arial" panose="020B0604020202020204" pitchFamily="34" charset="0"/>
              </a:rPr>
              <a:t>бажання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встановити</a:t>
            </a:r>
            <a:r>
              <a:rPr lang="ru-RU" sz="1600" dirty="0">
                <a:latin typeface="Arial" panose="020B0604020202020204" pitchFamily="34" charset="0"/>
                <a:cs typeface="Arial" panose="020B0604020202020204" pitchFamily="34" charset="0"/>
              </a:rPr>
              <a:t> контакт. </a:t>
            </a:r>
            <a:r>
              <a:rPr lang="ru-RU" sz="1600" dirty="0" err="1">
                <a:latin typeface="Arial" panose="020B0604020202020204" pitchFamily="34" charset="0"/>
                <a:cs typeface="Arial" panose="020B0604020202020204" pitchFamily="34" charset="0"/>
              </a:rPr>
              <a:t>Хоча</a:t>
            </a:r>
            <a:r>
              <a:rPr lang="ru-RU" sz="1600" dirty="0">
                <a:latin typeface="Arial" panose="020B0604020202020204" pitchFamily="34" charset="0"/>
                <a:cs typeface="Arial" panose="020B0604020202020204" pitchFamily="34" charset="0"/>
              </a:rPr>
              <a:t> аж </a:t>
            </a:r>
            <a:r>
              <a:rPr lang="ru-RU" sz="1600" dirty="0" err="1">
                <a:latin typeface="Arial" panose="020B0604020202020204" pitchFamily="34" charset="0"/>
                <a:cs typeface="Arial" panose="020B0604020202020204" pitchFamily="34" charset="0"/>
              </a:rPr>
              <a:t>ніяк</a:t>
            </a:r>
            <a:r>
              <a:rPr lang="ru-RU" sz="1600" dirty="0">
                <a:latin typeface="Arial" panose="020B0604020202020204" pitchFamily="34" charset="0"/>
                <a:cs typeface="Arial" panose="020B0604020202020204" pitchFamily="34" charset="0"/>
              </a:rPr>
              <a:t> не </a:t>
            </a:r>
            <a:r>
              <a:rPr lang="ru-RU" sz="1600" dirty="0" err="1">
                <a:latin typeface="Arial" panose="020B0604020202020204" pitchFamily="34" charset="0"/>
                <a:cs typeface="Arial" panose="020B0604020202020204" pitchFamily="34" charset="0"/>
              </a:rPr>
              <a:t>всі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прямі</a:t>
            </a:r>
            <a:r>
              <a:rPr lang="ru-RU" sz="1600" dirty="0">
                <a:latin typeface="Arial" panose="020B0604020202020204" pitchFamily="34" charset="0"/>
                <a:cs typeface="Arial" panose="020B0604020202020204" pitchFamily="34" charset="0"/>
              </a:rPr>
              <a:t> погляди </a:t>
            </a:r>
            <a:r>
              <a:rPr lang="ru-RU" sz="1600" dirty="0" err="1">
                <a:latin typeface="Arial" panose="020B0604020202020204" pitchFamily="34" charset="0"/>
                <a:cs typeface="Arial" panose="020B0604020202020204" pitchFamily="34" charset="0"/>
              </a:rPr>
              <a:t>чоловіків</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жінки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сприймають</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прихильно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багато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залежить</a:t>
            </a:r>
            <a:r>
              <a:rPr lang="ru-RU" sz="1600" dirty="0">
                <a:latin typeface="Arial" panose="020B0604020202020204" pitchFamily="34" charset="0"/>
                <a:cs typeface="Arial" panose="020B0604020202020204" pitchFamily="34" charset="0"/>
              </a:rPr>
              <a:t> і </a:t>
            </a:r>
            <a:r>
              <a:rPr lang="ru-RU" sz="1600" dirty="0" err="1">
                <a:latin typeface="Arial" panose="020B0604020202020204" pitchFamily="34" charset="0"/>
                <a:cs typeface="Arial" panose="020B0604020202020204" pitchFamily="34" charset="0"/>
              </a:rPr>
              <a:t>від</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самої</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людини</a:t>
            </a:r>
            <a:r>
              <a:rPr lang="ru-RU" sz="1600" dirty="0">
                <a:latin typeface="Arial" panose="020B0604020202020204" pitchFamily="34" charset="0"/>
                <a:cs typeface="Arial" panose="020B0604020202020204" pitchFamily="34" charset="0"/>
              </a:rPr>
              <a:t>.</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smtClean="0">
                <a:latin typeface="Arial" panose="020B0604020202020204" pitchFamily="34" charset="0"/>
                <a:cs typeface="Arial" panose="020B0604020202020204" pitchFamily="34" charset="0"/>
              </a:rPr>
              <a:t>3. </a:t>
            </a:r>
            <a:r>
              <a:rPr lang="ru-RU" sz="1600" dirty="0">
                <a:latin typeface="Arial" panose="020B0604020202020204" pitchFamily="34" charset="0"/>
                <a:cs typeface="Arial" panose="020B0604020202020204" pitchFamily="34" charset="0"/>
              </a:rPr>
              <a:t>Не </a:t>
            </a:r>
            <a:r>
              <a:rPr lang="ru-RU" sz="1600" dirty="0" err="1">
                <a:latin typeface="Arial" panose="020B0604020202020204" pitchFamily="34" charset="0"/>
                <a:cs typeface="Arial" panose="020B0604020202020204" pitchFamily="34" charset="0"/>
              </a:rPr>
              <a:t>слід</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думати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що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прямий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погляд</a:t>
            </a:r>
            <a:r>
              <a:rPr lang="ru-RU" sz="1600" dirty="0">
                <a:latin typeface="Arial" panose="020B0604020202020204" pitchFamily="34" charset="0"/>
                <a:cs typeface="Arial" panose="020B0604020202020204" pitchFamily="34" charset="0"/>
              </a:rPr>
              <a:t> є </a:t>
            </a:r>
            <a:r>
              <a:rPr lang="ru-RU" sz="1600" dirty="0" err="1">
                <a:latin typeface="Arial" panose="020B0604020202020204" pitchFamily="34" charset="0"/>
                <a:cs typeface="Arial" panose="020B0604020202020204" pitchFamily="34" charset="0"/>
              </a:rPr>
              <a:t>ознакою</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чесності</a:t>
            </a:r>
            <a:r>
              <a:rPr lang="ru-RU" sz="1600" dirty="0">
                <a:latin typeface="Arial" panose="020B0604020202020204" pitchFamily="34" charset="0"/>
                <a:cs typeface="Arial" panose="020B0604020202020204" pitchFamily="34" charset="0"/>
              </a:rPr>
              <a:t> і </a:t>
            </a:r>
            <a:r>
              <a:rPr lang="ru-RU" sz="1600" dirty="0" err="1">
                <a:latin typeface="Arial" panose="020B0604020202020204" pitchFamily="34" charset="0"/>
                <a:cs typeface="Arial" panose="020B0604020202020204" pitchFamily="34" charset="0"/>
              </a:rPr>
              <a:t>відкритості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Вміє</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брехати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людина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може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фіксувати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погляд</a:t>
            </a:r>
            <a:r>
              <a:rPr lang="ru-RU" sz="1600" dirty="0">
                <a:latin typeface="Arial" panose="020B0604020202020204" pitchFamily="34" charset="0"/>
                <a:cs typeface="Arial" panose="020B0604020202020204" pitchFamily="34" charset="0"/>
              </a:rPr>
              <a:t> на очах </a:t>
            </a:r>
            <a:r>
              <a:rPr lang="ru-RU" sz="1600" dirty="0" err="1">
                <a:latin typeface="Arial" panose="020B0604020202020204" pitchFamily="34" charset="0"/>
                <a:cs typeface="Arial" panose="020B0604020202020204" pitchFamily="34" charset="0"/>
              </a:rPr>
              <a:t>співрозмовника</a:t>
            </a:r>
            <a:r>
              <a:rPr lang="ru-RU" sz="1600" dirty="0">
                <a:latin typeface="Arial" panose="020B0604020202020204" pitchFamily="34" charset="0"/>
                <a:cs typeface="Arial" panose="020B0604020202020204" pitchFamily="34" charset="0"/>
              </a:rPr>
              <a:t>, а </a:t>
            </a:r>
            <a:r>
              <a:rPr lang="ru-RU" sz="1600" dirty="0" err="1">
                <a:latin typeface="Arial" panose="020B0604020202020204" pitchFamily="34" charset="0"/>
                <a:cs typeface="Arial" panose="020B0604020202020204" pitchFamily="34" charset="0"/>
              </a:rPr>
              <a:t>також</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контролювати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свої</a:t>
            </a:r>
            <a:r>
              <a:rPr lang="ru-RU" sz="1600" dirty="0">
                <a:latin typeface="Arial" panose="020B0604020202020204" pitchFamily="34" charset="0"/>
                <a:cs typeface="Arial" panose="020B0604020202020204" pitchFamily="34" charset="0"/>
              </a:rPr>
              <a:t> руки, не </a:t>
            </a:r>
            <a:r>
              <a:rPr lang="ru-RU" sz="1600" dirty="0" err="1">
                <a:latin typeface="Arial" panose="020B0604020202020204" pitchFamily="34" charset="0"/>
                <a:cs typeface="Arial" panose="020B0604020202020204" pitchFamily="34" charset="0"/>
              </a:rPr>
              <a:t>дозволяючи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їм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наближатися</a:t>
            </a:r>
            <a:r>
              <a:rPr lang="ru-RU" sz="1600" dirty="0">
                <a:latin typeface="Arial" panose="020B0604020202020204" pitchFamily="34" charset="0"/>
                <a:cs typeface="Arial" panose="020B0604020202020204" pitchFamily="34" charset="0"/>
              </a:rPr>
              <a:t> до </a:t>
            </a:r>
            <a:r>
              <a:rPr lang="ru-RU" sz="1600" dirty="0" err="1">
                <a:latin typeface="Arial" panose="020B0604020202020204" pitchFamily="34" charset="0"/>
                <a:cs typeface="Arial" panose="020B0604020202020204" pitchFamily="34" charset="0"/>
              </a:rPr>
              <a:t>лиця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Однак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якщо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брехун</a:t>
            </a:r>
            <a:r>
              <a:rPr lang="ru-RU" sz="1600" dirty="0">
                <a:latin typeface="Arial" panose="020B0604020202020204" pitchFamily="34" charset="0"/>
                <a:cs typeface="Arial" panose="020B0604020202020204" pitchFamily="34" charset="0"/>
              </a:rPr>
              <a:t> не </a:t>
            </a:r>
            <a:r>
              <a:rPr lang="ru-RU" sz="1600" dirty="0" err="1">
                <a:latin typeface="Arial" panose="020B0604020202020204" pitchFamily="34" charset="0"/>
                <a:cs typeface="Arial" panose="020B0604020202020204" pitchFamily="34" charset="0"/>
              </a:rPr>
              <a:t>настільки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тренований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наприклад</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дитина</a:t>
            </a:r>
            <a:r>
              <a:rPr lang="ru-RU" sz="1600" dirty="0">
                <a:latin typeface="Arial" panose="020B0604020202020204" pitchFamily="34" charset="0"/>
                <a:cs typeface="Arial" panose="020B0604020202020204" pitchFamily="34" charset="0"/>
              </a:rPr>
              <a:t>, то обман </a:t>
            </a:r>
            <a:r>
              <a:rPr lang="ru-RU" sz="1600" dirty="0" err="1">
                <a:latin typeface="Arial" panose="020B0604020202020204" pitchFamily="34" charset="0"/>
                <a:cs typeface="Arial" panose="020B0604020202020204" pitchFamily="34" charset="0"/>
              </a:rPr>
              <a:t>можна</a:t>
            </a:r>
            <a:r>
              <a:rPr lang="ru-RU" sz="1600" dirty="0">
                <a:latin typeface="Arial" panose="020B0604020202020204" pitchFamily="34" charset="0"/>
                <a:cs typeface="Arial" panose="020B0604020202020204" pitchFamily="34" charset="0"/>
              </a:rPr>
              <a:t> легко </a:t>
            </a:r>
            <a:r>
              <a:rPr lang="ru-RU" sz="1600" dirty="0" err="1">
                <a:latin typeface="Arial" panose="020B0604020202020204" pitchFamily="34" charset="0"/>
                <a:cs typeface="Arial" panose="020B0604020202020204" pitchFamily="34" charset="0"/>
              </a:rPr>
              <a:t>дізнатися</a:t>
            </a:r>
            <a:r>
              <a:rPr lang="ru-RU" sz="1600" dirty="0">
                <a:latin typeface="Arial" panose="020B0604020202020204" pitchFamily="34" charset="0"/>
                <a:cs typeface="Arial" panose="020B0604020202020204" pitchFamily="34" charset="0"/>
              </a:rPr>
              <a:t>: руки так і </a:t>
            </a:r>
            <a:r>
              <a:rPr lang="ru-RU" sz="1600" dirty="0" err="1">
                <a:latin typeface="Arial" panose="020B0604020202020204" pitchFamily="34" charset="0"/>
                <a:cs typeface="Arial" panose="020B0604020202020204" pitchFamily="34" charset="0"/>
              </a:rPr>
              <a:t>тягнуться</a:t>
            </a:r>
            <a:r>
              <a:rPr lang="ru-RU" sz="1600" dirty="0">
                <a:latin typeface="Arial" panose="020B0604020202020204" pitchFamily="34" charset="0"/>
                <a:cs typeface="Arial" panose="020B0604020202020204" pitchFamily="34" charset="0"/>
              </a:rPr>
              <a:t> до особи, </a:t>
            </a:r>
            <a:r>
              <a:rPr lang="ru-RU" sz="1600" dirty="0" err="1">
                <a:latin typeface="Arial" panose="020B0604020202020204" pitchFamily="34" charset="0"/>
                <a:cs typeface="Arial" panose="020B0604020202020204" pitchFamily="34" charset="0"/>
              </a:rPr>
              <a:t>загороджують</a:t>
            </a:r>
            <a:r>
              <a:rPr lang="ru-RU" sz="1600" dirty="0">
                <a:latin typeface="Arial" panose="020B0604020202020204" pitchFamily="34" charset="0"/>
                <a:cs typeface="Arial" panose="020B0604020202020204" pitchFamily="34" charset="0"/>
              </a:rPr>
              <a:t> рот і </a:t>
            </a:r>
            <a:r>
              <a:rPr lang="ru-RU" sz="1600" dirty="0" err="1">
                <a:latin typeface="Arial" panose="020B0604020202020204" pitchFamily="34" charset="0"/>
                <a:cs typeface="Arial" panose="020B0604020202020204" pitchFamily="34" charset="0"/>
              </a:rPr>
              <a:t>ніс</a:t>
            </a:r>
            <a:r>
              <a:rPr lang="ru-RU" sz="1600" dirty="0">
                <a:latin typeface="Arial" panose="020B0604020202020204" pitchFamily="34" charset="0"/>
                <a:cs typeface="Arial" panose="020B0604020202020204" pitchFamily="34" charset="0"/>
              </a:rPr>
              <a:t>, а </a:t>
            </a:r>
            <a:r>
              <a:rPr lang="ru-RU" sz="1600" dirty="0" err="1">
                <a:latin typeface="Arial" panose="020B0604020202020204" pitchFamily="34" charset="0"/>
                <a:cs typeface="Arial" panose="020B0604020202020204" pitchFamily="34" charset="0"/>
              </a:rPr>
              <a:t>очі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бігають</a:t>
            </a:r>
            <a:r>
              <a:rPr lang="ru-RU" sz="1600" dirty="0">
                <a:latin typeface="Arial" panose="020B0604020202020204" pitchFamily="34" charset="0"/>
                <a:cs typeface="Arial" panose="020B0604020202020204" pitchFamily="34" charset="0"/>
              </a:rPr>
              <a:t> по сторонам.</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smtClean="0">
                <a:latin typeface="Arial" panose="020B0604020202020204" pitchFamily="34" charset="0"/>
                <a:cs typeface="Arial" panose="020B0604020202020204" pitchFamily="34" charset="0"/>
              </a:rPr>
              <a:t>4. </a:t>
            </a:r>
            <a:r>
              <a:rPr lang="ru-RU" sz="1600" dirty="0" err="1">
                <a:latin typeface="Arial" panose="020B0604020202020204" pitchFamily="34" charset="0"/>
                <a:cs typeface="Arial" panose="020B0604020202020204" pitchFamily="34" charset="0"/>
              </a:rPr>
              <a:t>Звуження</a:t>
            </a:r>
            <a:r>
              <a:rPr lang="ru-RU" sz="1600" dirty="0">
                <a:latin typeface="Arial" panose="020B0604020202020204" pitchFamily="34" charset="0"/>
                <a:cs typeface="Arial" panose="020B0604020202020204" pitchFamily="34" charset="0"/>
              </a:rPr>
              <a:t> і </a:t>
            </a:r>
            <a:r>
              <a:rPr lang="ru-RU" sz="1600" dirty="0" err="1">
                <a:latin typeface="Arial" panose="020B0604020202020204" pitchFamily="34" charset="0"/>
                <a:cs typeface="Arial" panose="020B0604020202020204" pitchFamily="34" charset="0"/>
              </a:rPr>
              <a:t>розширення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зіниць</a:t>
            </a:r>
            <a:r>
              <a:rPr lang="ru-RU" sz="1600" dirty="0">
                <a:latin typeface="Arial" panose="020B0604020202020204" pitchFamily="34" charset="0"/>
                <a:cs typeface="Arial" panose="020B0604020202020204" pitchFamily="34" charset="0"/>
              </a:rPr>
              <a:t> не </a:t>
            </a:r>
            <a:r>
              <a:rPr lang="ru-RU" sz="1600" dirty="0" err="1">
                <a:latin typeface="Arial" panose="020B0604020202020204" pitchFamily="34" charset="0"/>
                <a:cs typeface="Arial" panose="020B0604020202020204" pitchFamily="34" charset="0"/>
              </a:rPr>
              <a:t>підпорядковується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свідомості</a:t>
            </a:r>
            <a:r>
              <a:rPr lang="ru-RU" sz="1600" dirty="0">
                <a:latin typeface="Arial" panose="020B0604020202020204" pitchFamily="34" charset="0"/>
                <a:cs typeface="Arial" panose="020B0604020202020204" pitchFamily="34" charset="0"/>
              </a:rPr>
              <a:t>, а тому </a:t>
            </a:r>
            <a:r>
              <a:rPr lang="ru-RU" sz="1600" dirty="0" err="1">
                <a:latin typeface="Arial" panose="020B0604020202020204" pitchFamily="34" charset="0"/>
                <a:cs typeface="Arial" panose="020B0604020202020204" pitchFamily="34" charset="0"/>
              </a:rPr>
              <a:t>їхня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реакція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дуже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чітко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показує</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зацікавленість</a:t>
            </a:r>
            <a:r>
              <a:rPr lang="ru-RU" sz="1600" dirty="0">
                <a:latin typeface="Arial" panose="020B0604020202020204" pitchFamily="34" charset="0"/>
                <a:cs typeface="Arial" panose="020B0604020202020204" pitchFamily="34" charset="0"/>
              </a:rPr>
              <a:t> партнера в вас. </a:t>
            </a:r>
            <a:r>
              <a:rPr lang="ru-RU" sz="1600" dirty="0" err="1">
                <a:latin typeface="Arial" panose="020B0604020202020204" pitchFamily="34" charset="0"/>
                <a:cs typeface="Arial" panose="020B0604020202020204" pitchFamily="34" charset="0"/>
              </a:rPr>
              <a:t>Розширення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зіниць</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показує</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посилення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інтересу</a:t>
            </a:r>
            <a:r>
              <a:rPr lang="ru-RU" sz="1600" dirty="0">
                <a:latin typeface="Arial" panose="020B0604020202020204" pitchFamily="34" charset="0"/>
                <a:cs typeface="Arial" panose="020B0604020202020204" pitchFamily="34" charset="0"/>
              </a:rPr>
              <a:t> до вас, про </a:t>
            </a:r>
            <a:r>
              <a:rPr lang="ru-RU" sz="1600" dirty="0" err="1">
                <a:latin typeface="Arial" panose="020B0604020202020204" pitchFamily="34" charset="0"/>
                <a:cs typeface="Arial" panose="020B0604020202020204" pitchFamily="34" charset="0"/>
              </a:rPr>
              <a:t>ворожість</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розповість</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їх</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звуження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Однак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подібні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явища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слід</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спостерігати</a:t>
            </a:r>
            <a:r>
              <a:rPr lang="ru-RU" sz="1600" dirty="0">
                <a:latin typeface="Arial" panose="020B0604020202020204" pitchFamily="34" charset="0"/>
                <a:cs typeface="Arial" panose="020B0604020202020204" pitchFamily="34" charset="0"/>
              </a:rPr>
              <a:t> в </a:t>
            </a:r>
            <a:r>
              <a:rPr lang="ru-RU" sz="1600" dirty="0" err="1">
                <a:latin typeface="Arial" panose="020B0604020202020204" pitchFamily="34" charset="0"/>
                <a:cs typeface="Arial" panose="020B0604020202020204" pitchFamily="34" charset="0"/>
              </a:rPr>
              <a:t>динаміці</a:t>
            </a:r>
            <a:r>
              <a:rPr lang="ru-RU" sz="1600" dirty="0">
                <a:latin typeface="Arial" panose="020B0604020202020204" pitchFamily="34" charset="0"/>
                <a:cs typeface="Arial" panose="020B0604020202020204" pitchFamily="34" charset="0"/>
              </a:rPr>
              <a:t>, тому </a:t>
            </a:r>
            <a:r>
              <a:rPr lang="ru-RU" sz="1600" dirty="0" err="1">
                <a:latin typeface="Arial" panose="020B0604020202020204" pitchFamily="34" charset="0"/>
                <a:cs typeface="Arial" panose="020B0604020202020204" pitchFamily="34" charset="0"/>
              </a:rPr>
              <a:t>що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розмір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зіниці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залежить</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також</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від</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освітленості</a:t>
            </a:r>
            <a:r>
              <a:rPr lang="ru-RU" sz="1600" dirty="0">
                <a:latin typeface="Arial" panose="020B0604020202020204" pitchFamily="34" charset="0"/>
                <a:cs typeface="Arial" panose="020B0604020202020204" pitchFamily="34" charset="0"/>
              </a:rPr>
              <a:t>. При </a:t>
            </a:r>
            <a:r>
              <a:rPr lang="ru-RU" sz="1600" dirty="0" err="1">
                <a:latin typeface="Arial" panose="020B0604020202020204" pitchFamily="34" charset="0"/>
                <a:cs typeface="Arial" panose="020B0604020202020204" pitchFamily="34" charset="0"/>
              </a:rPr>
              <a:t>яскравому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сонце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зіниці</a:t>
            </a:r>
            <a:r>
              <a:rPr lang="ru-RU" sz="1600" dirty="0">
                <a:latin typeface="Arial" panose="020B0604020202020204" pitchFamily="34" charset="0"/>
                <a:cs typeface="Arial" panose="020B0604020202020204" pitchFamily="34" charset="0"/>
              </a:rPr>
              <a:t> в </a:t>
            </a:r>
            <a:r>
              <a:rPr lang="ru-RU" sz="1600" dirty="0" err="1">
                <a:latin typeface="Arial" panose="020B0604020202020204" pitchFamily="34" charset="0"/>
                <a:cs typeface="Arial" panose="020B0604020202020204" pitchFamily="34" charset="0"/>
              </a:rPr>
              <a:t>людини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вузькі</a:t>
            </a:r>
            <a:r>
              <a:rPr lang="ru-RU" sz="1600" dirty="0">
                <a:latin typeface="Arial" panose="020B0604020202020204" pitchFamily="34" charset="0"/>
                <a:cs typeface="Arial" panose="020B0604020202020204" pitchFamily="34" charset="0"/>
              </a:rPr>
              <a:t>, в темному </a:t>
            </a:r>
            <a:r>
              <a:rPr lang="ru-RU" sz="1600" dirty="0" err="1">
                <a:latin typeface="Arial" panose="020B0604020202020204" pitchFamily="34" charset="0"/>
                <a:cs typeface="Arial" panose="020B0604020202020204" pitchFamily="34" charset="0"/>
              </a:rPr>
              <a:t>приміщенні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зіниці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розширюються</a:t>
            </a:r>
            <a:r>
              <a:rPr lang="ru-RU" sz="1600" dirty="0">
                <a:latin typeface="Arial" panose="020B0604020202020204" pitchFamily="34" charset="0"/>
                <a:cs typeface="Arial" panose="020B0604020202020204" pitchFamily="34" charset="0"/>
              </a:rPr>
              <a:t>.</a:t>
            </a:r>
            <a:br>
              <a:rPr lang="ru-RU" sz="1600" dirty="0">
                <a:latin typeface="Arial" panose="020B0604020202020204" pitchFamily="34" charset="0"/>
                <a:cs typeface="Arial" panose="020B0604020202020204" pitchFamily="34" charset="0"/>
              </a:rPr>
            </a:br>
            <a:r>
              <a:rPr lang="ru-RU" sz="1600" dirty="0" smtClean="0">
                <a:latin typeface="Arial" panose="020B0604020202020204" pitchFamily="34" charset="0"/>
                <a:cs typeface="Arial" panose="020B0604020202020204" pitchFamily="34" charset="0"/>
              </a:rPr>
              <a:t/>
            </a:r>
            <a:br>
              <a:rPr lang="ru-RU" sz="1600" dirty="0" smtClean="0">
                <a:latin typeface="Arial" panose="020B0604020202020204" pitchFamily="34" charset="0"/>
                <a:cs typeface="Arial" panose="020B0604020202020204" pitchFamily="34" charset="0"/>
              </a:rPr>
            </a:b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08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639" y="1275009"/>
            <a:ext cx="11506200" cy="5280338"/>
          </a:xfrm>
        </p:spPr>
        <p:txBody>
          <a:bodyPr>
            <a:normAutofit/>
          </a:bodyPr>
          <a:lstStyle/>
          <a:p>
            <a:pPr algn="ctr"/>
            <a:r>
              <a:rPr lang="ru-RU" sz="1600" dirty="0" smtClean="0">
                <a:latin typeface="Arial" panose="020B0604020202020204" pitchFamily="34" charset="0"/>
                <a:cs typeface="Arial" panose="020B0604020202020204" pitchFamily="34" charset="0"/>
              </a:rPr>
              <a:t>5. </a:t>
            </a:r>
            <a:r>
              <a:rPr lang="ru-RU" sz="1600" dirty="0" err="1" smtClean="0">
                <a:latin typeface="Arial" panose="020B0604020202020204" pitchFamily="34" charset="0"/>
                <a:cs typeface="Arial" panose="020B0604020202020204" pitchFamily="34" charset="0"/>
              </a:rPr>
              <a:t>Погляд</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у </a:t>
            </a:r>
            <a:r>
              <a:rPr lang="ru-RU" sz="1600" dirty="0" err="1">
                <a:latin typeface="Arial" panose="020B0604020202020204" pitchFamily="34" charset="0"/>
                <a:cs typeface="Arial" panose="020B0604020202020204" pitchFamily="34" charset="0"/>
              </a:rPr>
              <a:t>напрямку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праворуч</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вгору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видає</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зорове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конструювання</a:t>
            </a:r>
            <a:r>
              <a:rPr lang="ru-RU" sz="1600" dirty="0">
                <a:latin typeface="Arial" panose="020B0604020202020204" pitchFamily="34" charset="0"/>
                <a:cs typeface="Arial" panose="020B0604020202020204" pitchFamily="34" charset="0"/>
              </a:rPr>
              <a:t>. Людина </a:t>
            </a:r>
            <a:r>
              <a:rPr lang="ru-RU" sz="1600" dirty="0" err="1">
                <a:latin typeface="Arial" panose="020B0604020202020204" pitchFamily="34" charset="0"/>
                <a:cs typeface="Arial" panose="020B0604020202020204" pitchFamily="34" charset="0"/>
              </a:rPr>
              <a:t>намагається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уявити</a:t>
            </a:r>
            <a:r>
              <a:rPr lang="ru-RU" sz="1600" dirty="0">
                <a:latin typeface="Arial" panose="020B0604020202020204" pitchFamily="34" charset="0"/>
                <a:cs typeface="Arial" panose="020B0604020202020204" pitchFamily="34" charset="0"/>
              </a:rPr>
              <a:t> те, </a:t>
            </a:r>
            <a:r>
              <a:rPr lang="ru-RU" sz="1600" dirty="0" err="1">
                <a:latin typeface="Arial" panose="020B0604020202020204" pitchFamily="34" charset="0"/>
                <a:cs typeface="Arial" panose="020B0604020202020204" pitchFamily="34" charset="0"/>
              </a:rPr>
              <a:t>що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ніколи</a:t>
            </a:r>
            <a:r>
              <a:rPr lang="ru-RU" sz="1600" dirty="0">
                <a:latin typeface="Arial" panose="020B0604020202020204" pitchFamily="34" charset="0"/>
                <a:cs typeface="Arial" panose="020B0604020202020204" pitchFamily="34" charset="0"/>
              </a:rPr>
              <a:t> не </a:t>
            </a:r>
            <a:r>
              <a:rPr lang="ru-RU" sz="1600" dirty="0" err="1">
                <a:latin typeface="Arial" panose="020B0604020202020204" pitchFamily="34" charset="0"/>
                <a:cs typeface="Arial" panose="020B0604020202020204" pitchFamily="34" charset="0"/>
              </a:rPr>
              <a:t>бачив</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Наприклад</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спробуйте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уявити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вашого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близького</a:t>
            </a:r>
            <a:r>
              <a:rPr lang="ru-RU" sz="1600" dirty="0">
                <a:latin typeface="Arial" panose="020B0604020202020204" pitchFamily="34" charset="0"/>
                <a:cs typeface="Arial" panose="020B0604020202020204" pitchFamily="34" charset="0"/>
              </a:rPr>
              <a:t> друга в </a:t>
            </a:r>
            <a:r>
              <a:rPr lang="ru-RU" sz="1600" dirty="0" err="1">
                <a:latin typeface="Arial" panose="020B0604020202020204" pitchFamily="34" charset="0"/>
                <a:cs typeface="Arial" panose="020B0604020202020204" pitchFamily="34" charset="0"/>
              </a:rPr>
              <a:t>скафандрі</a:t>
            </a:r>
            <a:r>
              <a:rPr lang="ru-RU" sz="1600" dirty="0">
                <a:latin typeface="Arial" panose="020B0604020202020204" pitchFamily="34" charset="0"/>
                <a:cs typeface="Arial" panose="020B0604020202020204" pitchFamily="34" charset="0"/>
              </a:rPr>
              <a:t> космонавта.</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smtClean="0">
                <a:latin typeface="Arial" panose="020B0604020202020204" pitchFamily="34" charset="0"/>
                <a:cs typeface="Arial" panose="020B0604020202020204" pitchFamily="34" charset="0"/>
              </a:rPr>
              <a:t>6. </a:t>
            </a:r>
            <a:r>
              <a:rPr lang="ru-RU" sz="1600" dirty="0" err="1">
                <a:latin typeface="Arial" panose="020B0604020202020204" pitchFamily="34" charset="0"/>
                <a:cs typeface="Arial" panose="020B0604020202020204" pitchFamily="34" charset="0"/>
              </a:rPr>
              <a:t>Погляд</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наліво</a:t>
            </a:r>
            <a:r>
              <a:rPr lang="ru-RU" sz="1600" dirty="0">
                <a:latin typeface="Arial" panose="020B0604020202020204" pitchFamily="34" charset="0"/>
                <a:cs typeface="Arial" panose="020B0604020202020204" pitchFamily="34" charset="0"/>
              </a:rPr>
              <a:t> в сторону говорить про </a:t>
            </a:r>
            <a:r>
              <a:rPr lang="ru-RU" sz="1600" dirty="0" err="1">
                <a:latin typeface="Arial" panose="020B0604020202020204" pitchFamily="34" charset="0"/>
                <a:cs typeface="Arial" panose="020B0604020202020204" pitchFamily="34" charset="0"/>
              </a:rPr>
              <a:t>слухових</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спогадах</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Наприклад</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згадайте</a:t>
            </a:r>
            <a:r>
              <a:rPr lang="ru-RU" sz="1600" dirty="0">
                <a:latin typeface="Arial" panose="020B0604020202020204" pitchFamily="34" charset="0"/>
                <a:cs typeface="Arial" panose="020B0604020202020204" pitchFamily="34" charset="0"/>
              </a:rPr>
              <a:t> звуки рояля. </a:t>
            </a:r>
            <a:r>
              <a:rPr lang="ru-RU" sz="1600" dirty="0" err="1">
                <a:latin typeface="Arial" panose="020B0604020202020204" pitchFamily="34" charset="0"/>
                <a:cs typeface="Arial" panose="020B0604020202020204" pitchFamily="34" charset="0"/>
              </a:rPr>
              <a:t>Якщо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погляд</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спрямований</a:t>
            </a:r>
            <a:r>
              <a:rPr lang="ru-RU" sz="1600" dirty="0">
                <a:latin typeface="Arial" panose="020B0604020202020204" pitchFamily="34" charset="0"/>
                <a:cs typeface="Arial" panose="020B0604020202020204" pitchFamily="34" charset="0"/>
              </a:rPr>
              <a:t> направо в сторону - </a:t>
            </a:r>
            <a:r>
              <a:rPr lang="ru-RU" sz="1600" dirty="0" err="1">
                <a:latin typeface="Arial" panose="020B0604020202020204" pitchFamily="34" charset="0"/>
                <a:cs typeface="Arial" panose="020B0604020202020204" pitchFamily="34" charset="0"/>
              </a:rPr>
              <a:t>це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ознака</a:t>
            </a:r>
            <a:r>
              <a:rPr lang="ru-RU" sz="1600" dirty="0">
                <a:latin typeface="Arial" panose="020B0604020202020204" pitchFamily="34" charset="0"/>
                <a:cs typeface="Arial" panose="020B0604020202020204" pitchFamily="34" charset="0"/>
              </a:rPr>
              <a:t> слухового </a:t>
            </a:r>
            <a:r>
              <a:rPr lang="ru-RU" sz="1600" dirty="0" err="1">
                <a:latin typeface="Arial" panose="020B0604020202020204" pitchFamily="34" charset="0"/>
                <a:cs typeface="Arial" panose="020B0604020202020204" pitchFamily="34" charset="0"/>
              </a:rPr>
              <a:t>конструювання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Наприклад</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уявіть</a:t>
            </a:r>
            <a:r>
              <a:rPr lang="ru-RU" sz="1600" dirty="0">
                <a:latin typeface="Arial" panose="020B0604020202020204" pitchFamily="34" charset="0"/>
                <a:cs typeface="Arial" panose="020B0604020202020204" pitchFamily="34" charset="0"/>
              </a:rPr>
              <a:t>, як </a:t>
            </a:r>
            <a:r>
              <a:rPr lang="ru-RU" sz="1600" dirty="0" err="1">
                <a:latin typeface="Arial" panose="020B0604020202020204" pitchFamily="34" charset="0"/>
                <a:cs typeface="Arial" panose="020B0604020202020204" pitchFamily="34" charset="0"/>
              </a:rPr>
              <a:t>розмовляють</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інопланетяни</a:t>
            </a:r>
            <a:r>
              <a:rPr lang="ru-RU" sz="1600" dirty="0" smtClean="0">
                <a:latin typeface="Arial" panose="020B0604020202020204" pitchFamily="34" charset="0"/>
                <a:cs typeface="Arial" panose="020B0604020202020204" pitchFamily="34" charset="0"/>
              </a:rPr>
              <a:t>.</a:t>
            </a:r>
            <a:br>
              <a:rPr lang="ru-RU" sz="1600" dirty="0" smtClean="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7. </a:t>
            </a:r>
            <a:r>
              <a:rPr lang="ru-RU" sz="1600" dirty="0" err="1">
                <a:latin typeface="Arial" panose="020B0604020202020204" pitchFamily="34" charset="0"/>
                <a:cs typeface="Arial" panose="020B0604020202020204" pitchFamily="34" charset="0"/>
              </a:rPr>
              <a:t>Якщо</a:t>
            </a:r>
            <a:r>
              <a:rPr lang="ru-RU" sz="1600" dirty="0">
                <a:latin typeface="Arial" panose="020B0604020202020204" pitchFamily="34" charset="0"/>
                <a:cs typeface="Arial" panose="020B0604020202020204" pitchFamily="34" charset="0"/>
              </a:rPr>
              <a:t> партнер дивиться </a:t>
            </a:r>
            <a:r>
              <a:rPr lang="ru-RU" sz="1600" dirty="0" err="1">
                <a:latin typeface="Arial" panose="020B0604020202020204" pitchFamily="34" charset="0"/>
                <a:cs typeface="Arial" panose="020B0604020202020204" pitchFamily="34" charset="0"/>
              </a:rPr>
              <a:t>наліво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вгору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або</a:t>
            </a:r>
            <a:r>
              <a:rPr lang="ru-RU" sz="1600" dirty="0">
                <a:latin typeface="Arial" panose="020B0604020202020204" pitchFamily="34" charset="0"/>
                <a:cs typeface="Arial" panose="020B0604020202020204" pitchFamily="34" charset="0"/>
              </a:rPr>
              <a:t> просто </a:t>
            </a:r>
            <a:r>
              <a:rPr lang="ru-RU" sz="1600" dirty="0" err="1">
                <a:latin typeface="Arial" panose="020B0604020202020204" pitchFamily="34" charset="0"/>
                <a:cs typeface="Arial" panose="020B0604020202020204" pitchFamily="34" charset="0"/>
              </a:rPr>
              <a:t>вгору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швидше</a:t>
            </a:r>
            <a:r>
              <a:rPr lang="ru-RU" sz="1600" dirty="0">
                <a:latin typeface="Arial" panose="020B0604020202020204" pitchFamily="34" charset="0"/>
                <a:cs typeface="Arial" panose="020B0604020202020204" pitchFamily="34" charset="0"/>
              </a:rPr>
              <a:t> за все </a:t>
            </a:r>
            <a:r>
              <a:rPr lang="ru-RU" sz="1600" dirty="0" err="1">
                <a:latin typeface="Arial" panose="020B0604020202020204" pitchFamily="34" charset="0"/>
                <a:cs typeface="Arial" panose="020B0604020202020204" pitchFamily="34" charset="0"/>
              </a:rPr>
              <a:t>він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занурений</a:t>
            </a:r>
            <a:r>
              <a:rPr lang="ru-RU" sz="1600" dirty="0">
                <a:latin typeface="Arial" panose="020B0604020202020204" pitchFamily="34" charset="0"/>
                <a:cs typeface="Arial" panose="020B0604020202020204" pitchFamily="34" charset="0"/>
              </a:rPr>
              <a:t> в </a:t>
            </a:r>
            <a:r>
              <a:rPr lang="ru-RU" sz="1600" dirty="0" err="1">
                <a:latin typeface="Arial" panose="020B0604020202020204" pitchFamily="34" charset="0"/>
                <a:cs typeface="Arial" panose="020B0604020202020204" pitchFamily="34" charset="0"/>
              </a:rPr>
              <a:t>зорові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спогади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Такий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погляд</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можна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спостерігати</a:t>
            </a:r>
            <a:r>
              <a:rPr lang="ru-RU" sz="1600" dirty="0">
                <a:latin typeface="Arial" panose="020B0604020202020204" pitchFamily="34" charset="0"/>
                <a:cs typeface="Arial" panose="020B0604020202020204" pitchFamily="34" charset="0"/>
              </a:rPr>
              <a:t> в </a:t>
            </a:r>
            <a:r>
              <a:rPr lang="ru-RU" sz="1600" dirty="0" err="1">
                <a:latin typeface="Arial" panose="020B0604020202020204" pitchFamily="34" charset="0"/>
                <a:cs typeface="Arial" panose="020B0604020202020204" pitchFamily="34" charset="0"/>
              </a:rPr>
              <a:t>людини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що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відповідає</a:t>
            </a:r>
            <a:r>
              <a:rPr lang="ru-RU" sz="1600" dirty="0">
                <a:latin typeface="Arial" panose="020B0604020202020204" pitchFamily="34" charset="0"/>
                <a:cs typeface="Arial" panose="020B0604020202020204" pitchFamily="34" charset="0"/>
              </a:rPr>
              <a:t> на </a:t>
            </a:r>
            <a:r>
              <a:rPr lang="ru-RU" sz="1600" dirty="0" err="1">
                <a:latin typeface="Arial" panose="020B0604020202020204" pitchFamily="34" charset="0"/>
                <a:cs typeface="Arial" panose="020B0604020202020204" pitchFamily="34" charset="0"/>
              </a:rPr>
              <a:t>питання</a:t>
            </a:r>
            <a:r>
              <a:rPr lang="ru-RU" sz="1600" dirty="0">
                <a:latin typeface="Arial" panose="020B0604020202020204" pitchFamily="34" charset="0"/>
                <a:cs typeface="Arial" panose="020B0604020202020204" pitchFamily="34" charset="0"/>
              </a:rPr>
              <a:t> "як </a:t>
            </a:r>
            <a:r>
              <a:rPr lang="ru-RU" sz="1600" dirty="0" err="1">
                <a:latin typeface="Arial" panose="020B0604020202020204" pitchFamily="34" charset="0"/>
                <a:cs typeface="Arial" panose="020B0604020202020204" pitchFamily="34" charset="0"/>
              </a:rPr>
              <a:t>виглядає</a:t>
            </a:r>
            <a:r>
              <a:rPr lang="ru-RU" sz="1600" dirty="0">
                <a:latin typeface="Arial" panose="020B0604020202020204" pitchFamily="34" charset="0"/>
                <a:cs typeface="Arial" panose="020B0604020202020204" pitchFamily="34" charset="0"/>
              </a:rPr>
              <a:t> сторублевая банкнота".</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smtClean="0">
                <a:latin typeface="Arial" panose="020B0604020202020204" pitchFamily="34" charset="0"/>
                <a:cs typeface="Arial" panose="020B0604020202020204" pitchFamily="34" charset="0"/>
              </a:rPr>
              <a:t>10</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Погляд</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наліво</a:t>
            </a:r>
            <a:r>
              <a:rPr lang="ru-RU" sz="1600" dirty="0">
                <a:latin typeface="Arial" panose="020B0604020202020204" pitchFamily="34" charset="0"/>
                <a:cs typeface="Arial" panose="020B0604020202020204" pitchFamily="34" charset="0"/>
              </a:rPr>
              <a:t> вниз - </a:t>
            </a:r>
            <a:r>
              <a:rPr lang="ru-RU" sz="1600" dirty="0" err="1">
                <a:latin typeface="Arial" panose="020B0604020202020204" pitchFamily="34" charset="0"/>
                <a:cs typeface="Arial" panose="020B0604020202020204" pitchFamily="34" charset="0"/>
              </a:rPr>
              <a:t>внутрішня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розмова</a:t>
            </a:r>
            <a:r>
              <a:rPr lang="ru-RU" sz="1600" dirty="0">
                <a:latin typeface="Arial" panose="020B0604020202020204" pitchFamily="34" charset="0"/>
                <a:cs typeface="Arial" panose="020B0604020202020204" pitchFamily="34" charset="0"/>
              </a:rPr>
              <a:t> з собою.</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11. </a:t>
            </a:r>
            <a:r>
              <a:rPr lang="ru-RU" sz="1600" dirty="0" err="1">
                <a:latin typeface="Arial" panose="020B0604020202020204" pitchFamily="34" charset="0"/>
                <a:cs typeface="Arial" panose="020B0604020202020204" pitchFamily="34" charset="0"/>
              </a:rPr>
              <a:t>Погляд</a:t>
            </a:r>
            <a:r>
              <a:rPr lang="ru-RU" sz="1600" dirty="0">
                <a:latin typeface="Arial" panose="020B0604020202020204" pitchFamily="34" charset="0"/>
                <a:cs typeface="Arial" panose="020B0604020202020204" pitchFamily="34" charset="0"/>
              </a:rPr>
              <a:t> направо вниз </a:t>
            </a:r>
            <a:r>
              <a:rPr lang="ru-RU" sz="1600" dirty="0" err="1">
                <a:latin typeface="Arial" panose="020B0604020202020204" pitchFamily="34" charset="0"/>
                <a:cs typeface="Arial" panose="020B0604020202020204" pitchFamily="34" charset="0"/>
              </a:rPr>
              <a:t>або</a:t>
            </a:r>
            <a:r>
              <a:rPr lang="ru-RU" sz="1600" dirty="0">
                <a:latin typeface="Arial" panose="020B0604020202020204" pitchFamily="34" charset="0"/>
                <a:cs typeface="Arial" panose="020B0604020202020204" pitchFamily="34" charset="0"/>
              </a:rPr>
              <a:t> просто вниз </a:t>
            </a:r>
            <a:r>
              <a:rPr lang="ru-RU" sz="1600" dirty="0" err="1">
                <a:latin typeface="Arial" panose="020B0604020202020204" pitchFamily="34" charset="0"/>
                <a:cs typeface="Arial" panose="020B0604020202020204" pitchFamily="34" charset="0"/>
              </a:rPr>
              <a:t>видає</a:t>
            </a:r>
            <a:r>
              <a:rPr lang="ru-RU" sz="1600" dirty="0">
                <a:latin typeface="Arial" panose="020B0604020202020204" pitchFamily="34" charset="0"/>
                <a:cs typeface="Arial" panose="020B0604020202020204" pitchFamily="34" charset="0"/>
              </a:rPr>
              <a:t> кинестетические </a:t>
            </a:r>
            <a:r>
              <a:rPr lang="ru-RU" sz="1600" dirty="0" err="1">
                <a:latin typeface="Arial" panose="020B0604020202020204" pitchFamily="34" charset="0"/>
                <a:cs typeface="Arial" panose="020B0604020202020204" pitchFamily="34" charset="0"/>
              </a:rPr>
              <a:t>подання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Наприклад</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емоційні</a:t>
            </a:r>
            <a:r>
              <a:rPr lang="ru-RU" sz="1600" dirty="0">
                <a:latin typeface="Arial" panose="020B0604020202020204" pitchFamily="34" charset="0"/>
                <a:cs typeface="Arial" panose="020B0604020202020204" pitchFamily="34" charset="0"/>
              </a:rPr>
              <a:t> і </a:t>
            </a:r>
            <a:r>
              <a:rPr lang="ru-RU" sz="1600" dirty="0" err="1">
                <a:latin typeface="Arial" panose="020B0604020202020204" pitchFamily="34" charset="0"/>
                <a:cs typeface="Arial" panose="020B0604020202020204" pitchFamily="34" charset="0"/>
              </a:rPr>
              <a:t>сенсорні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Саме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туди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спрямований</a:t>
            </a:r>
            <a:r>
              <a:rPr lang="ru-RU" sz="1600" dirty="0">
                <a:latin typeface="Arial" panose="020B0604020202020204" pitchFamily="34" charset="0"/>
                <a:cs typeface="Arial" panose="020B0604020202020204" pitchFamily="34" charset="0"/>
              </a:rPr>
              <a:t> ваш </a:t>
            </a:r>
            <a:r>
              <a:rPr lang="ru-RU" sz="1600" dirty="0" err="1">
                <a:latin typeface="Arial" panose="020B0604020202020204" pitchFamily="34" charset="0"/>
                <a:cs typeface="Arial" panose="020B0604020202020204" pitchFamily="34" charset="0"/>
              </a:rPr>
              <a:t>погляд</a:t>
            </a:r>
            <a:r>
              <a:rPr lang="ru-RU" sz="1600" dirty="0">
                <a:latin typeface="Arial" panose="020B0604020202020204" pitchFamily="34" charset="0"/>
                <a:cs typeface="Arial" panose="020B0604020202020204" pitchFamily="34" charset="0"/>
              </a:rPr>
              <a:t>, коли </a:t>
            </a:r>
            <a:r>
              <a:rPr lang="ru-RU" sz="1600" dirty="0" err="1">
                <a:latin typeface="Arial" panose="020B0604020202020204" pitchFamily="34" charset="0"/>
                <a:cs typeface="Arial" panose="020B0604020202020204" pitchFamily="34" charset="0"/>
              </a:rPr>
              <a:t>ви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згадуєте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свої</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відчуття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від</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м'якою</a:t>
            </a:r>
            <a:r>
              <a:rPr lang="ru-RU" sz="1600" dirty="0">
                <a:latin typeface="Arial" panose="020B0604020202020204" pitchFamily="34" charset="0"/>
                <a:cs typeface="Arial" panose="020B0604020202020204" pitchFamily="34" charset="0"/>
              </a:rPr>
              <a:t> теплою </a:t>
            </a:r>
            <a:r>
              <a:rPr lang="ru-RU" sz="1600" dirty="0" err="1">
                <a:latin typeface="Arial" panose="020B0604020202020204" pitchFamily="34" charset="0"/>
                <a:cs typeface="Arial" panose="020B0604020202020204" pitchFamily="34" charset="0"/>
              </a:rPr>
              <a:t>ліжка</a:t>
            </a:r>
            <a:r>
              <a:rPr lang="ru-RU" sz="1600" dirty="0">
                <a:latin typeface="Arial" panose="020B0604020202020204" pitchFamily="34" charset="0"/>
                <a:cs typeface="Arial" panose="020B0604020202020204" pitchFamily="34" charset="0"/>
              </a:rPr>
              <a:t>, в </a:t>
            </a:r>
            <a:r>
              <a:rPr lang="ru-RU" sz="1600" dirty="0" err="1">
                <a:latin typeface="Arial" panose="020B0604020202020204" pitchFamily="34" charset="0"/>
                <a:cs typeface="Arial" panose="020B0604020202020204" pitchFamily="34" charset="0"/>
              </a:rPr>
              <a:t>якій</a:t>
            </a:r>
            <a:r>
              <a:rPr lang="ru-RU" sz="1600" dirty="0">
                <a:latin typeface="Arial" panose="020B0604020202020204" pitchFamily="34" charset="0"/>
                <a:cs typeface="Arial" panose="020B0604020202020204" pitchFamily="34" charset="0"/>
              </a:rPr>
              <a:t> лежали.</a:t>
            </a:r>
            <a:br>
              <a:rPr lang="ru-RU" sz="1600" dirty="0">
                <a:latin typeface="Arial" panose="020B0604020202020204" pitchFamily="34" charset="0"/>
                <a:cs typeface="Arial" panose="020B0604020202020204" pitchFamily="34" charset="0"/>
              </a:rPr>
            </a:br>
            <a:r>
              <a:rPr lang="ru-RU" sz="1600" dirty="0" smtClean="0">
                <a:latin typeface="Arial" panose="020B0604020202020204" pitchFamily="34" charset="0"/>
                <a:cs typeface="Arial" panose="020B0604020202020204" pitchFamily="34" charset="0"/>
              </a:rPr>
              <a:t/>
            </a:r>
            <a:br>
              <a:rPr lang="ru-RU" sz="1600" dirty="0" smtClean="0">
                <a:latin typeface="Arial" panose="020B0604020202020204" pitchFamily="34" charset="0"/>
                <a:cs typeface="Arial" panose="020B0604020202020204" pitchFamily="34" charset="0"/>
              </a:rPr>
            </a:br>
            <a:r>
              <a:rPr lang="ru-RU" sz="1600" dirty="0" smtClean="0">
                <a:latin typeface="Arial" panose="020B0604020202020204" pitchFamily="34" charset="0"/>
                <a:cs typeface="Arial" panose="020B0604020202020204" pitchFamily="34" charset="0"/>
              </a:rPr>
              <a:t>12</a:t>
            </a:r>
            <a:r>
              <a:rPr lang="ru-RU" sz="1600" dirty="0">
                <a:latin typeface="Arial" panose="020B0604020202020204" pitchFamily="34" charset="0"/>
                <a:cs typeface="Arial" panose="020B0604020202020204" pitchFamily="34" charset="0"/>
              </a:rPr>
              <a:t>. Для </a:t>
            </a:r>
            <a:r>
              <a:rPr lang="ru-RU" sz="1600" dirty="0" err="1">
                <a:latin typeface="Arial" panose="020B0604020202020204" pitchFamily="34" charset="0"/>
                <a:cs typeface="Arial" panose="020B0604020202020204" pitchFamily="34" charset="0"/>
              </a:rPr>
              <a:t>лівшів</a:t>
            </a:r>
            <a:r>
              <a:rPr lang="ru-RU" sz="1600" dirty="0">
                <a:latin typeface="Arial" panose="020B0604020202020204" pitchFamily="34" charset="0"/>
                <a:cs typeface="Arial" panose="020B0604020202020204" pitchFamily="34" charset="0"/>
              </a:rPr>
              <a:t> картина </a:t>
            </a:r>
            <a:r>
              <a:rPr lang="ru-RU" sz="1600" dirty="0" err="1">
                <a:latin typeface="Arial" panose="020B0604020202020204" pitchFamily="34" charset="0"/>
                <a:cs typeface="Arial" panose="020B0604020202020204" pitchFamily="34" charset="0"/>
              </a:rPr>
              <a:t>цілком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протилежна</a:t>
            </a:r>
            <a:r>
              <a:rPr lang="ru-RU" sz="1600" dirty="0">
                <a:latin typeface="Arial" panose="020B0604020202020204" pitchFamily="34" charset="0"/>
                <a:cs typeface="Arial" panose="020B0604020202020204" pitchFamily="34" charset="0"/>
              </a:rPr>
              <a:t>.</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13. </a:t>
            </a:r>
            <a:r>
              <a:rPr lang="ru-RU" sz="1600" dirty="0" err="1">
                <a:latin typeface="Arial" panose="020B0604020202020204" pitchFamily="34" charset="0"/>
                <a:cs typeface="Arial" panose="020B0604020202020204" pitchFamily="34" charset="0"/>
              </a:rPr>
              <a:t>Вміння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невимушено</a:t>
            </a:r>
            <a:r>
              <a:rPr lang="ru-RU" sz="1600" dirty="0">
                <a:latin typeface="Arial" panose="020B0604020202020204" pitchFamily="34" charset="0"/>
                <a:cs typeface="Arial" panose="020B0604020202020204" pitchFamily="34" charset="0"/>
              </a:rPr>
              <a:t> і </a:t>
            </a:r>
            <a:r>
              <a:rPr lang="ru-RU" sz="1600" dirty="0" err="1">
                <a:latin typeface="Arial" panose="020B0604020202020204" pitchFamily="34" charset="0"/>
                <a:cs typeface="Arial" panose="020B0604020202020204" pitchFamily="34" charset="0"/>
              </a:rPr>
              <a:t>непомітно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спостерігати</a:t>
            </a:r>
            <a:r>
              <a:rPr lang="ru-RU" sz="1600" dirty="0">
                <a:latin typeface="Arial" panose="020B0604020202020204" pitchFamily="34" charset="0"/>
                <a:cs typeface="Arial" panose="020B0604020202020204" pitchFamily="34" charset="0"/>
              </a:rPr>
              <a:t> за </a:t>
            </a:r>
            <a:r>
              <a:rPr lang="ru-RU" sz="1600" dirty="0" err="1">
                <a:latin typeface="Arial" panose="020B0604020202020204" pitchFamily="34" charset="0"/>
                <a:cs typeface="Arial" panose="020B0604020202020204" pitchFamily="34" charset="0"/>
              </a:rPr>
              <a:t>очима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співрозмовника</a:t>
            </a:r>
            <a:r>
              <a:rPr lang="ru-RU" sz="1600" dirty="0">
                <a:latin typeface="Arial" panose="020B0604020202020204" pitchFamily="34" charset="0"/>
                <a:cs typeface="Arial" panose="020B0604020202020204" pitchFamily="34" charset="0"/>
              </a:rPr>
              <a:t>, а </a:t>
            </a:r>
            <a:r>
              <a:rPr lang="ru-RU" sz="1600" dirty="0" err="1">
                <a:latin typeface="Arial" panose="020B0604020202020204" pitchFamily="34" charset="0"/>
                <a:cs typeface="Arial" panose="020B0604020202020204" pitchFamily="34" charset="0"/>
              </a:rPr>
              <a:t>також</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аналізувати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результати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нададуть</a:t>
            </a:r>
            <a:r>
              <a:rPr lang="ru-RU" sz="1600" dirty="0">
                <a:latin typeface="Arial" panose="020B0604020202020204" pitchFamily="34" charset="0"/>
                <a:cs typeface="Arial" panose="020B0604020202020204" pitchFamily="34" charset="0"/>
              </a:rPr>
              <a:t> вам </a:t>
            </a:r>
            <a:r>
              <a:rPr lang="ru-RU" sz="1600" dirty="0" err="1">
                <a:latin typeface="Arial" panose="020B0604020202020204" pitchFamily="34" charset="0"/>
                <a:cs typeface="Arial" panose="020B0604020202020204" pitchFamily="34" charset="0"/>
              </a:rPr>
              <a:t>неоціненну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допомогу</a:t>
            </a:r>
            <a:r>
              <a:rPr lang="ru-RU" sz="1600" dirty="0">
                <a:latin typeface="Arial" panose="020B0604020202020204" pitchFamily="34" charset="0"/>
                <a:cs typeface="Arial" panose="020B0604020202020204" pitchFamily="34" charset="0"/>
              </a:rPr>
              <a:t>, як у </a:t>
            </a:r>
            <a:r>
              <a:rPr lang="ru-RU" sz="1600" dirty="0" err="1">
                <a:latin typeface="Arial" panose="020B0604020202020204" pitchFamily="34" charset="0"/>
                <a:cs typeface="Arial" panose="020B0604020202020204" pitchFamily="34" charset="0"/>
              </a:rPr>
              <a:t>щоденних</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розмовах</a:t>
            </a:r>
            <a:r>
              <a:rPr lang="ru-RU" sz="1600" dirty="0">
                <a:latin typeface="Arial" panose="020B0604020202020204" pitchFamily="34" charset="0"/>
                <a:cs typeface="Arial" panose="020B0604020202020204" pitchFamily="34" charset="0"/>
              </a:rPr>
              <a:t>, так і в </a:t>
            </a:r>
            <a:r>
              <a:rPr lang="ru-RU" sz="1600" dirty="0" err="1">
                <a:latin typeface="Arial" panose="020B0604020202020204" pitchFamily="34" charset="0"/>
                <a:cs typeface="Arial" panose="020B0604020202020204" pitchFamily="34" charset="0"/>
              </a:rPr>
              <a:t>разі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важливої</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ділової</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бесіди</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459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9837" y="2361354"/>
            <a:ext cx="8610600" cy="1293028"/>
          </a:xfrm>
        </p:spPr>
        <p:txBody>
          <a:bodyPr>
            <a:normAutofit/>
          </a:bodyPr>
          <a:lstStyle/>
          <a:p>
            <a:r>
              <a:rPr lang="uk-UA" sz="7200" dirty="0" smtClean="0"/>
              <a:t>Дякую за увагу!</a:t>
            </a:r>
            <a:endParaRPr lang="ru-RU" sz="7200" dirty="0"/>
          </a:p>
        </p:txBody>
      </p:sp>
    </p:spTree>
    <p:extLst>
      <p:ext uri="{BB962C8B-B14F-4D97-AF65-F5344CB8AC3E}">
        <p14:creationId xmlns:p14="http://schemas.microsoft.com/office/powerpoint/2010/main" val="1344100903"/>
      </p:ext>
    </p:extLst>
  </p:cSld>
  <p:clrMapOvr>
    <a:masterClrMapping/>
  </p:clrMapOvr>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След самолета</Template>
  <TotalTime>37</TotalTime>
  <Words>158</Words>
  <Application>Microsoft Office PowerPoint</Application>
  <PresentationFormat>Широкоэкранный</PresentationFormat>
  <Paragraphs>10</Paragraphs>
  <Slides>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8</vt:i4>
      </vt:variant>
    </vt:vector>
  </HeadingPairs>
  <TitlesOfParts>
    <vt:vector size="11" baseType="lpstr">
      <vt:lpstr>Arial</vt:lpstr>
      <vt:lpstr>Century Gothic</vt:lpstr>
      <vt:lpstr>След самолета</vt:lpstr>
      <vt:lpstr>Презентація на тему : СПІЛКУВАННЯ</vt:lpstr>
      <vt:lpstr>Презентация PowerPoint</vt:lpstr>
      <vt:lpstr>Презентация PowerPoint</vt:lpstr>
      <vt:lpstr>Рівні спілкування  Спілкування може відбуватися на різних рівнях:  Маніпулятивний рівень - полягає в тім що один зі співрозмовників через визначену соціальну роль намагається викликати співчуття, жалість партнера.  Примітивний рівень - коли один з партнерів придушує іншого.  Вищий рівень – це той соціальний рівень, коли незалежно від соціальної ролі, статусу партнери відносяться друг до друга як до рівної особистості.</vt:lpstr>
      <vt:lpstr> Психологічні тонкощі спілкування  У наш час стиль спілкування повинний відрізнятися партнерським підходом, а не ієрархічним чи авторитарної. Він повинен бути націлений на досягнення консенсусу, повинний бути комунікативним.  Іншими словами, у ході спілкування треба уникати розпоряджень, обвинувачень, пускатися в нескінченні дебати. У ході бесіди співрозмовник повинний показати свій професіоналізм, знання справи, уміння знаходити прийнятні рішення. Вирішальне значення для співрозмовника має бесіда, його уміння вести бесіду. Отже, він повинний уміти говорити! Його спеціальними знаннями визначається, що він повинний сказати. Але вирішальне значення має те, ЯК бесіда ведеться.</vt:lpstr>
      <vt:lpstr>Цікаві факти про спілкування 1. Спостереження психологів показують, що при особистих контактах співрозмовники не здатні дивитися один на одного постійно, а лише не більше 60% загального часу. Однак час зорового контакту може виходити за ці межі у двох випадках: у закоханих і у агресивно налаштованих людей. Тому якщо малознайомий чоловік довго і пильно дивиться на вас, найчастіше це говорить про прихованої агресії.  2. Жінки довше дивляться на тих, хто їм симпатичний, а чоловіки - на тих, хто симпатизує їм. Як показують спостереження, жінки частіше за чоловіків використовують прямий погляд, а тому вони менш схильні сприймати пильний погляд як загрозу. Навіть навпаки, жінка вважає прямий погляд вираженням інтересу і бажання встановити контакт. Хоча аж ніяк не всі прямі погляди чоловіків жінки сприймають прихильно, багато залежить і від самої людини.  3. Не слід думати, що прямий погляд є ознакою чесності і відкритості. Вміє брехати людина може фіксувати погляд на очах співрозмовника, а також контролювати свої руки, не дозволяючи їм наближатися до лиця. Однак якщо брехун не настільки тренований, наприклад дитина, то обман можна легко дізнатися: руки так і тягнуться до особи, загороджують рот і ніс, а очі бігають по сторонам.  4. Звуження і розширення зіниць не підпорядковується свідомості, а тому їхня реакція дуже чітко показує зацікавленість партнера в вас. Розширення зіниць показує посилення інтересу до вас, про ворожість розповість їх звуження. Однак подібні явища слід спостерігати в динаміці, тому що розмір зіниці залежить також від освітленості. При яскравому сонце зіниці в людини вузькі, в темному приміщенні зіниці розширюються.  </vt:lpstr>
      <vt:lpstr>5. Погляд у напрямку праворуч вгору видає зорове конструювання. Людина намагається уявити те, що він ніколи не бачив. Наприклад, спробуйте уявити вашого близького друга в скафандрі космонавта.  6. Погляд наліво в сторону говорить про слухових спогадах. Наприклад, згадайте звуки рояля. Якщо погляд спрямований направо в сторону - це ознака слухового конструювання. Наприклад, уявіть, як розмовляють інопланетяни.  7. Якщо партнер дивиться наліво вгору або просто вгору, швидше за все він занурений в зорові спогади. Такий погляд можна спостерігати в людини, що відповідає на питання "як виглядає сторублевая банкнота".  10. Погляд наліво вниз - внутрішня розмова з собою.  11. Погляд направо вниз або просто вниз видає кинестетические подання. Наприклад, емоційні і сенсорні. Саме туди спрямований ваш погляд, коли ви згадуєте свої відчуття від м'якою теплою ліжка, в якій лежали.  12. Для лівшів картина цілком протилежна.  13. Вміння невимушено і непомітно спостерігати за очима співрозмовника, а також аналізувати результати нададуть вам неоціненну допомогу, як у щоденних розмовах, так і в разі важливої ділової бесіди</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 СПІЛКУВАННЯ</dc:title>
  <dc:creator>Танюша Михницкая</dc:creator>
  <cp:lastModifiedBy>Boss</cp:lastModifiedBy>
  <cp:revision>6</cp:revision>
  <dcterms:created xsi:type="dcterms:W3CDTF">2020-02-05T21:04:09Z</dcterms:created>
  <dcterms:modified xsi:type="dcterms:W3CDTF">2021-01-08T13:45:19Z</dcterms:modified>
</cp:coreProperties>
</file>