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79" r:id="rId3"/>
    <p:sldId id="281" r:id="rId4"/>
    <p:sldId id="275" r:id="rId5"/>
    <p:sldId id="282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5" r:id="rId16"/>
    <p:sldId id="270" r:id="rId17"/>
    <p:sldId id="271" r:id="rId18"/>
    <p:sldId id="274" r:id="rId19"/>
    <p:sldId id="272" r:id="rId20"/>
    <p:sldId id="273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1B7BDD-4D82-035F-6C61-E76CE1658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046" y="2044896"/>
            <a:ext cx="9761136" cy="3321845"/>
          </a:xfrm>
        </p:spPr>
        <p:txBody>
          <a:bodyPr anchor="t"/>
          <a:lstStyle/>
          <a:p>
            <a:pPr algn="l"/>
            <a:r>
              <a:rPr lang="uk-UA" sz="4400" dirty="0"/>
              <a:t>        Психологічна допомога</a:t>
            </a:r>
            <a:br>
              <a:rPr lang="uk-UA" sz="4400" dirty="0"/>
            </a:br>
            <a:r>
              <a:rPr lang="uk-UA" sz="4400" dirty="0"/>
              <a:t>                            та</a:t>
            </a:r>
            <a:br>
              <a:rPr lang="uk-UA" sz="4400" dirty="0"/>
            </a:br>
            <a:r>
              <a:rPr lang="uk-UA" sz="4400" dirty="0"/>
              <a:t>емоційна підтримка учасників</a:t>
            </a:r>
            <a:br>
              <a:rPr lang="uk-UA" sz="4400" dirty="0"/>
            </a:br>
            <a:r>
              <a:rPr lang="uk-UA" sz="4400" dirty="0"/>
              <a:t> </a:t>
            </a:r>
            <a:br>
              <a:rPr lang="uk-UA" sz="4400" dirty="0"/>
            </a:br>
            <a:r>
              <a:rPr lang="uk-UA" sz="4400" dirty="0"/>
              <a:t>           освітнього процесу </a:t>
            </a:r>
          </a:p>
        </p:txBody>
      </p:sp>
    </p:spTree>
    <p:extLst>
      <p:ext uri="{BB962C8B-B14F-4D97-AF65-F5344CB8AC3E}">
        <p14:creationId xmlns:p14="http://schemas.microsoft.com/office/powerpoint/2010/main" val="261311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781654-6A2F-369A-48A9-CD10EF93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6086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/>
              <a:t>Ступор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FA67B52-3523-C7AA-30B6-5A1450029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94" y="1328394"/>
            <a:ext cx="5945981" cy="5303520"/>
          </a:xfrm>
        </p:spPr>
        <p:txBody>
          <a:bodyPr>
            <a:normAutofit fontScale="85000" lnSpcReduction="10000"/>
          </a:bodyPr>
          <a:lstStyle/>
          <a:p>
            <a:r>
              <a:rPr lang="uk-UA" sz="2400" b="1" dirty="0"/>
              <a:t>Як допомогти?</a:t>
            </a:r>
          </a:p>
          <a:p>
            <a:endParaRPr lang="uk-UA" sz="2400" b="1" dirty="0"/>
          </a:p>
          <a:p>
            <a:pPr marL="457200" indent="-457200">
              <a:buFont typeface="+mj-lt"/>
              <a:buAutoNum type="arabicPeriod"/>
            </a:pPr>
            <a:r>
              <a:rPr lang="uk-UA" sz="2400" dirty="0" err="1"/>
              <a:t>Підійдіть</a:t>
            </a:r>
            <a:r>
              <a:rPr lang="uk-UA" sz="2400" dirty="0"/>
              <a:t> до </a:t>
            </a:r>
            <a:r>
              <a:rPr lang="uk-UA" sz="2400" dirty="0" err="1"/>
              <a:t>людини,повільно</a:t>
            </a:r>
            <a:r>
              <a:rPr lang="uk-UA" sz="2400" dirty="0"/>
              <a:t> візьміть</a:t>
            </a:r>
            <a:r>
              <a:rPr lang="uk-UA" sz="2400" b="1" dirty="0"/>
              <a:t> </a:t>
            </a:r>
            <a:r>
              <a:rPr lang="uk-UA" sz="2400" dirty="0"/>
              <a:t>за руку і запросіть йти з Вами. Використовуйте </a:t>
            </a:r>
            <a:r>
              <a:rPr lang="uk-UA" sz="2400" dirty="0" err="1"/>
              <a:t>фрази’’Тобі</a:t>
            </a:r>
            <a:r>
              <a:rPr lang="uk-UA" sz="2400" dirty="0"/>
              <a:t> не можна залишатися </a:t>
            </a:r>
            <a:r>
              <a:rPr lang="uk-UA" sz="2400" dirty="0" err="1"/>
              <a:t>тут’’,''Тобі</a:t>
            </a:r>
            <a:r>
              <a:rPr lang="uk-UA" sz="2400" dirty="0"/>
              <a:t> потрібна допомога’’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/>
              <a:t>Зігніть постраждалому пальці на обох руках і притисніть їх до основи долоні.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err="1"/>
              <a:t>Людина,перебуваючи</a:t>
            </a:r>
            <a:r>
              <a:rPr lang="uk-UA" sz="2400" dirty="0"/>
              <a:t> у ступорі, може чути та </a:t>
            </a:r>
            <a:r>
              <a:rPr lang="uk-UA" sz="2400" dirty="0" err="1"/>
              <a:t>бачити.Тому</a:t>
            </a:r>
            <a:r>
              <a:rPr lang="uk-UA" sz="2400" dirty="0"/>
              <a:t> говоріть їй на вухо </a:t>
            </a:r>
            <a:r>
              <a:rPr lang="uk-UA" sz="2400" dirty="0" err="1"/>
              <a:t>тихо,повільно</a:t>
            </a:r>
            <a:r>
              <a:rPr lang="uk-UA" sz="2400" dirty="0"/>
              <a:t> та чітко </a:t>
            </a:r>
            <a:r>
              <a:rPr lang="uk-UA" sz="2400" dirty="0" err="1"/>
              <a:t>те,що</a:t>
            </a:r>
            <a:r>
              <a:rPr lang="uk-UA" sz="2400" dirty="0"/>
              <a:t> може викликати сильні емоції (краще негативні). Необхідно будь якими засобами добитися реакції </a:t>
            </a:r>
            <a:r>
              <a:rPr lang="uk-UA" sz="2400" dirty="0" err="1"/>
              <a:t>потерпілого,вивести</a:t>
            </a:r>
            <a:r>
              <a:rPr lang="uk-UA" sz="2400" dirty="0"/>
              <a:t> його із заціпеніння.</a:t>
            </a:r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b="1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A842E08-C3D7-0161-667F-F02752FAF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39578"/>
            <a:ext cx="5233195" cy="4089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692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62C284-9533-E122-9F05-0AEF922F7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113" y="137160"/>
            <a:ext cx="10058400" cy="1371600"/>
          </a:xfrm>
        </p:spPr>
        <p:txBody>
          <a:bodyPr/>
          <a:lstStyle/>
          <a:p>
            <a:pPr algn="ctr"/>
            <a:r>
              <a:rPr lang="uk-UA" b="1" dirty="0"/>
              <a:t>Плач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33C40D5-8BB5-352E-E14D-3E2C548A1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43" y="1085135"/>
            <a:ext cx="5505451" cy="5397817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dirty="0"/>
              <a:t>Як допомогти?</a:t>
            </a:r>
          </a:p>
          <a:p>
            <a:endParaRPr lang="uk-UA" sz="2400" b="1" dirty="0"/>
          </a:p>
          <a:p>
            <a:pPr marL="457200" indent="-457200">
              <a:buFont typeface="+mj-lt"/>
              <a:buAutoNum type="arabicPeriod"/>
            </a:pPr>
            <a:r>
              <a:rPr lang="uk-UA" sz="2200" dirty="0">
                <a:latin typeface="+mj-lt"/>
              </a:rPr>
              <a:t>Не залишайте постраждалого одного.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dirty="0">
                <a:latin typeface="+mj-lt"/>
              </a:rPr>
              <a:t>Встановіть фізичний контакт із постраждалим (візьміть за </a:t>
            </a:r>
            <a:r>
              <a:rPr lang="uk-UA" sz="2200" dirty="0" err="1">
                <a:latin typeface="+mj-lt"/>
              </a:rPr>
              <a:t>руку,погладьте</a:t>
            </a:r>
            <a:r>
              <a:rPr lang="uk-UA" sz="2200" dirty="0">
                <a:latin typeface="+mj-lt"/>
              </a:rPr>
              <a:t> по плечі).Дайте </a:t>
            </a:r>
            <a:r>
              <a:rPr lang="uk-UA" sz="2200" dirty="0" err="1">
                <a:latin typeface="+mj-lt"/>
              </a:rPr>
              <a:t>відчути,що</a:t>
            </a:r>
            <a:r>
              <a:rPr lang="uk-UA" sz="2200" dirty="0">
                <a:latin typeface="+mj-lt"/>
              </a:rPr>
              <a:t> Ви поряд.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dirty="0">
                <a:latin typeface="+mj-lt"/>
              </a:rPr>
              <a:t>Застосовуйте прийоми активного </a:t>
            </a:r>
            <a:r>
              <a:rPr lang="uk-UA" sz="2200" dirty="0" err="1">
                <a:latin typeface="+mj-lt"/>
              </a:rPr>
              <a:t>слухання:періодично</a:t>
            </a:r>
            <a:r>
              <a:rPr lang="uk-UA" sz="2200" dirty="0">
                <a:latin typeface="+mj-lt"/>
              </a:rPr>
              <a:t> вимовляйте&lt;&lt;ага&gt;&gt;, &lt;&lt;так&gt;&gt;,кивайте </a:t>
            </a:r>
            <a:r>
              <a:rPr lang="uk-UA" sz="2200" dirty="0" err="1">
                <a:latin typeface="+mj-lt"/>
              </a:rPr>
              <a:t>головою,повторюйте</a:t>
            </a:r>
            <a:r>
              <a:rPr lang="uk-UA" sz="2200" dirty="0">
                <a:latin typeface="+mj-lt"/>
              </a:rPr>
              <a:t> за людиною уривки </a:t>
            </a:r>
            <a:r>
              <a:rPr lang="uk-UA" sz="2200" dirty="0" err="1">
                <a:latin typeface="+mj-lt"/>
              </a:rPr>
              <a:t>фраз,говоріть</a:t>
            </a:r>
            <a:r>
              <a:rPr lang="uk-UA" sz="2200" dirty="0">
                <a:latin typeface="+mj-lt"/>
              </a:rPr>
              <a:t> про свої почуття та почуття постраждалого.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dirty="0">
                <a:latin typeface="+mj-lt"/>
              </a:rPr>
              <a:t>Намагайтеся заспокоїти </a:t>
            </a:r>
            <a:r>
              <a:rPr lang="uk-UA" sz="2200" dirty="0" err="1">
                <a:latin typeface="+mj-lt"/>
              </a:rPr>
              <a:t>постраждалого.Дайте</a:t>
            </a:r>
            <a:r>
              <a:rPr lang="uk-UA" sz="2200" dirty="0">
                <a:latin typeface="+mj-lt"/>
              </a:rPr>
              <a:t> йому можливість виплачуватися і виговоритися.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B2485D5-5195-9C14-61F5-3F9E30B93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781" y="1045714"/>
            <a:ext cx="4664075" cy="2822041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CC7F3DC4-59F1-3BFA-9017-71C6D012B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765" y="3998247"/>
            <a:ext cx="4339829" cy="2484705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534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2E1F0C-5355-726D-6E30-63210B70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/>
              <a:t>Істерика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DC8F6C2-A073-EA69-3F72-B39DF0065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10" y="1980618"/>
            <a:ext cx="5666184" cy="393192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Як допомогти?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/>
              <a:t>Вивести </a:t>
            </a:r>
            <a:r>
              <a:rPr lang="uk-UA" sz="2000" dirty="0" err="1"/>
              <a:t>глядачів,створіть</a:t>
            </a:r>
            <a:r>
              <a:rPr lang="uk-UA" sz="2000" dirty="0"/>
              <a:t> спокійну обстановку. Необхідно залишити з потерпілим наодинці, якщо це є безпечним для Вас.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/>
              <a:t>Несподівано вчиніть </a:t>
            </a:r>
            <a:r>
              <a:rPr lang="uk-UA" sz="2000" dirty="0" err="1"/>
              <a:t>дію,яка</a:t>
            </a:r>
            <a:r>
              <a:rPr lang="uk-UA" sz="2000" dirty="0"/>
              <a:t> може сильно здивувати(дати </a:t>
            </a:r>
            <a:r>
              <a:rPr lang="uk-UA" sz="2000" dirty="0" err="1"/>
              <a:t>ляпас,облити</a:t>
            </a:r>
            <a:r>
              <a:rPr lang="uk-UA" sz="2000" dirty="0"/>
              <a:t> водою, різко крикнути на людину)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/>
              <a:t>Говоріть із постраждалим короткими фразами, впевненим тоном(Випий </a:t>
            </a:r>
            <a:r>
              <a:rPr lang="uk-UA" sz="2000" dirty="0" err="1"/>
              <a:t>води,умийся</a:t>
            </a:r>
            <a:r>
              <a:rPr lang="uk-UA" sz="20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/>
              <a:t>Після істерики настає занепад сил. Укладіть постраждалого спати.</a:t>
            </a:r>
          </a:p>
          <a:p>
            <a:pPr marL="342900" indent="-342900">
              <a:buFont typeface="+mj-lt"/>
              <a:buAutoNum type="arabicPeriod"/>
            </a:pPr>
            <a:endParaRPr lang="uk-UA" sz="20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295F330-FAEC-57AB-4D99-5792D4449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594" y="1909009"/>
            <a:ext cx="3424518" cy="22740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48DAC1BC-4293-5D8C-5BF9-402BC36EF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831" y="2085803"/>
            <a:ext cx="3142022" cy="2097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FB02625F-CA07-7929-6EE9-460B44BEF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595" y="4536280"/>
            <a:ext cx="3424518" cy="16791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8761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02FDF2-F938-3B3A-87A2-3A01EF3C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Нервове тремтіння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73E1606-D6A2-AC62-AA73-5F4A33C07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10" y="2283486"/>
            <a:ext cx="5648324" cy="3931920"/>
          </a:xfrm>
        </p:spPr>
        <p:txBody>
          <a:bodyPr>
            <a:normAutofit/>
          </a:bodyPr>
          <a:lstStyle/>
          <a:p>
            <a:r>
              <a:rPr lang="uk-UA" sz="2000" b="1" dirty="0"/>
              <a:t>Як допомогти?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/>
              <a:t>Візьміть потерпілого за плечі і сильно, різко потрясіть протягом 10-15 секунд.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/>
              <a:t>Продовжуйте розмовляти з ним, інакше він може сприйняти Ваші дії як напад.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/>
              <a:t>Не можна: обіймати потерпілого чи притискати його до себе; укривати постраждалого чимось </a:t>
            </a:r>
            <a:r>
              <a:rPr lang="uk-UA" sz="2000" dirty="0" err="1"/>
              <a:t>теплим;заспокоювати</a:t>
            </a:r>
            <a:r>
              <a:rPr lang="uk-UA" sz="2000" dirty="0"/>
              <a:t>, говорити, щоб він узяв себе в руки.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4B6B424-2352-8E78-4F29-128D060CE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190" y="1801283"/>
            <a:ext cx="3673421" cy="1627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2443EC56-6DBC-6F0A-0379-35F12F95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125" y="3692128"/>
            <a:ext cx="2578130" cy="28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5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94CF4E-6399-7596-4FE1-B993588E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/>
              <a:t>Агресія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26BABF1-254C-6DA7-C097-5DB812046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2" y="2014194"/>
            <a:ext cx="5029200" cy="3931920"/>
          </a:xfrm>
        </p:spPr>
        <p:txBody>
          <a:bodyPr>
            <a:normAutofit fontScale="92500"/>
          </a:bodyPr>
          <a:lstStyle/>
          <a:p>
            <a:r>
              <a:rPr lang="uk-UA" sz="2000" b="1" dirty="0"/>
              <a:t>Як допомогти?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/>
              <a:t>Зведіть до мінімуму кількість оточуючих.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/>
              <a:t>Дайте людині можливість випустити емоції.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/>
              <a:t>Доручіть </a:t>
            </a:r>
            <a:r>
              <a:rPr lang="uk-UA" sz="2000" dirty="0" err="1"/>
              <a:t>роботу,пов’язану</a:t>
            </a:r>
            <a:r>
              <a:rPr lang="uk-UA" sz="2000" dirty="0"/>
              <a:t> з високим фізичним навантаженням.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/>
              <a:t>Демонструйте доброзичливість.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/>
              <a:t>Намагайтеся розрядити ситуацію смішними коментарями або діями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DF06F13-C100-4D9F-F2DA-2E7D88EFD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727" y="1489048"/>
            <a:ext cx="3969633" cy="24911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8131BE6C-4F91-1C06-520B-8046A919F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699" y="3980154"/>
            <a:ext cx="3699454" cy="22737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3196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F3F1E0-5E0D-0A99-843A-7EA5FCBA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331271"/>
            <a:ext cx="10058400" cy="1335537"/>
          </a:xfrm>
        </p:spPr>
        <p:txBody>
          <a:bodyPr/>
          <a:lstStyle/>
          <a:p>
            <a:pPr algn="ctr"/>
            <a:r>
              <a:rPr lang="uk-UA" b="1" dirty="0"/>
              <a:t>Панічна атака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1F9D749-4C5B-0BCB-E48D-89B416B9B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44" y="1927040"/>
            <a:ext cx="5308997" cy="3931920"/>
          </a:xfrm>
        </p:spPr>
        <p:txBody>
          <a:bodyPr>
            <a:noAutofit/>
          </a:bodyPr>
          <a:lstStyle/>
          <a:p>
            <a:r>
              <a:rPr lang="uk-UA" sz="2400" dirty="0"/>
              <a:t>Як допомогти?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/>
              <a:t>Попросіть людину </a:t>
            </a:r>
            <a:r>
              <a:rPr lang="uk-UA" sz="2400" dirty="0" err="1"/>
              <a:t>сісти,опустити</a:t>
            </a:r>
            <a:r>
              <a:rPr lang="uk-UA" sz="2400" dirty="0"/>
              <a:t> голову та </a:t>
            </a:r>
            <a:r>
              <a:rPr lang="uk-UA" sz="2400" dirty="0" err="1"/>
              <a:t>впертись</a:t>
            </a:r>
            <a:r>
              <a:rPr lang="uk-UA" sz="2400" dirty="0"/>
              <a:t> ногами в підлогу.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/>
              <a:t>Попросіть постраждалого зосередитися на диханні і дихати повільно.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/>
              <a:t>Переключіть </a:t>
            </a:r>
            <a:r>
              <a:rPr lang="uk-UA" sz="2400" dirty="0" err="1"/>
              <a:t>увагу.Попросіть</a:t>
            </a:r>
            <a:r>
              <a:rPr lang="uk-UA" sz="2400" dirty="0"/>
              <a:t> людину розповісти про те, що вона бачить та чує.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BE9A153-B9B6-6BC4-F7C8-735334D20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699919" y="1346610"/>
            <a:ext cx="3103937" cy="18037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4A2FDEF7-B88D-9D22-589B-C2B59CE1D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546" y="3150407"/>
            <a:ext cx="3103935" cy="18037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FD910A90-9355-1FEC-04A1-2AA432B86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887" y="4957062"/>
            <a:ext cx="2836466" cy="18037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4739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860A0B-6068-6E85-BE78-F3055079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b="1" dirty="0"/>
              <a:t>Якщо накопичується паніка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1C351C3-BF6B-5B18-A6FE-60C10A537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3083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/>
              <a:t>Швиденько використовуємо техніку заземлення:</a:t>
            </a:r>
          </a:p>
          <a:p>
            <a:r>
              <a:rPr lang="uk-UA" sz="2800" dirty="0"/>
              <a:t>знайти навколо себе 5 речей однакового кольору</a:t>
            </a:r>
          </a:p>
          <a:p>
            <a:r>
              <a:rPr lang="uk-UA" sz="2800" dirty="0"/>
              <a:t>знайти чотири </a:t>
            </a:r>
            <a:r>
              <a:rPr lang="uk-UA" sz="2800" dirty="0" err="1"/>
              <a:t>речі,яких</a:t>
            </a:r>
            <a:r>
              <a:rPr lang="uk-UA" sz="2800" dirty="0"/>
              <a:t> можна торкнутися</a:t>
            </a:r>
          </a:p>
          <a:p>
            <a:r>
              <a:rPr lang="uk-UA" sz="2800" dirty="0"/>
              <a:t>знайти три </a:t>
            </a:r>
            <a:r>
              <a:rPr lang="uk-UA" sz="2800" dirty="0" err="1"/>
              <a:t>речі,які</a:t>
            </a:r>
            <a:r>
              <a:rPr lang="uk-UA" sz="2800" dirty="0"/>
              <a:t> можна почути</a:t>
            </a:r>
          </a:p>
          <a:p>
            <a:r>
              <a:rPr lang="uk-UA" sz="2800" dirty="0"/>
              <a:t>знайдіть дві </a:t>
            </a:r>
            <a:r>
              <a:rPr lang="uk-UA" sz="2800" dirty="0" err="1"/>
              <a:t>речі,які</a:t>
            </a:r>
            <a:r>
              <a:rPr lang="uk-UA" sz="2800" dirty="0"/>
              <a:t> можна понюхати</a:t>
            </a:r>
          </a:p>
          <a:p>
            <a:r>
              <a:rPr lang="uk-UA" sz="2800" dirty="0"/>
              <a:t>знайти одну </a:t>
            </a:r>
            <a:r>
              <a:rPr lang="uk-UA" sz="2800" dirty="0" err="1"/>
              <a:t>річ,яку</a:t>
            </a:r>
            <a:r>
              <a:rPr lang="uk-UA" sz="2800" dirty="0"/>
              <a:t> можна покуштувати.</a:t>
            </a:r>
          </a:p>
        </p:txBody>
      </p:sp>
    </p:spTree>
    <p:extLst>
      <p:ext uri="{BB962C8B-B14F-4D97-AF65-F5344CB8AC3E}">
        <p14:creationId xmlns:p14="http://schemas.microsoft.com/office/powerpoint/2010/main" val="130025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C00364-DF22-D3CF-9380-77425D12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41" y="281464"/>
            <a:ext cx="10058400" cy="169272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Що робити при тривозі та паніці?</a:t>
            </a:r>
            <a:br>
              <a:rPr lang="uk-UA" b="1" dirty="0"/>
            </a:br>
            <a:endParaRPr lang="uk-UA" b="1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9BB4CA45-3299-C0AD-E200-EC6445611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37" y="1462881"/>
            <a:ext cx="3427045" cy="5113655"/>
          </a:xfr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389BA335-1366-7BA5-5DF3-AA72AFDA6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228" y="1462881"/>
            <a:ext cx="3207544" cy="431800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2C3D0BFB-4A8E-0614-95B2-09C763F20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418" y="2204561"/>
            <a:ext cx="342704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4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F00D92-435D-99DE-EE06-F3C5E797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8" y="0"/>
            <a:ext cx="10058400" cy="1371600"/>
          </a:xfrm>
        </p:spPr>
        <p:txBody>
          <a:bodyPr/>
          <a:lstStyle/>
          <a:p>
            <a:pPr algn="ctr"/>
            <a:r>
              <a:rPr lang="uk-UA" b="1" dirty="0"/>
              <a:t>Тіло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5B80E1F-2661-78AA-231B-A6D5609C4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58" y="1371600"/>
            <a:ext cx="10222707" cy="4993481"/>
          </a:xfrm>
        </p:spPr>
        <p:txBody>
          <a:bodyPr>
            <a:noAutofit/>
          </a:bodyPr>
          <a:lstStyle/>
          <a:p>
            <a:r>
              <a:rPr lang="uk-UA" sz="2400" dirty="0"/>
              <a:t>Не стримувати </a:t>
            </a:r>
            <a:r>
              <a:rPr lang="uk-UA" sz="2400" dirty="0" err="1"/>
              <a:t>тремтіння,а</a:t>
            </a:r>
            <a:r>
              <a:rPr lang="uk-UA" sz="2400" dirty="0"/>
              <a:t> навпаки </a:t>
            </a:r>
            <a:r>
              <a:rPr lang="uk-UA" sz="2400" dirty="0" err="1"/>
              <a:t>встати,потрясти</a:t>
            </a:r>
            <a:r>
              <a:rPr lang="uk-UA" sz="2400" dirty="0"/>
              <a:t> </a:t>
            </a:r>
            <a:r>
              <a:rPr lang="uk-UA" sz="2400" dirty="0" err="1"/>
              <a:t>тіло,поприсідати,масажувати</a:t>
            </a:r>
            <a:r>
              <a:rPr lang="uk-UA" sz="2400" dirty="0"/>
              <a:t> мочки </a:t>
            </a:r>
            <a:r>
              <a:rPr lang="uk-UA" sz="2400" dirty="0" err="1"/>
              <a:t>вух,стискати</a:t>
            </a:r>
            <a:r>
              <a:rPr lang="uk-UA" sz="2400" dirty="0"/>
              <a:t> і розтискати долоні-це дасть роботу м’язам і допоможе знову відчути своє </a:t>
            </a:r>
            <a:r>
              <a:rPr lang="uk-UA" sz="2400" dirty="0" err="1"/>
              <a:t>тіло,для</a:t>
            </a:r>
            <a:r>
              <a:rPr lang="uk-UA" sz="2400" dirty="0"/>
              <a:t> того щоб задіяти смакові рецептори покладіть в рот </a:t>
            </a:r>
            <a:r>
              <a:rPr lang="uk-UA" sz="2400" dirty="0" err="1"/>
              <a:t>льодяник,для</a:t>
            </a:r>
            <a:r>
              <a:rPr lang="uk-UA" sz="2400" dirty="0"/>
              <a:t> тактильних </a:t>
            </a:r>
            <a:r>
              <a:rPr lang="uk-UA" sz="2400" dirty="0" err="1"/>
              <a:t>відчуттів</a:t>
            </a:r>
            <a:r>
              <a:rPr lang="uk-UA" sz="2400" dirty="0"/>
              <a:t>-перебирати </a:t>
            </a:r>
            <a:r>
              <a:rPr lang="uk-UA" sz="2400" dirty="0" err="1"/>
              <a:t>буси,чотки</a:t>
            </a:r>
            <a:r>
              <a:rPr lang="uk-UA" sz="2400" dirty="0"/>
              <a:t>, дрібні предмети у руках, нажимати бульбашки у </a:t>
            </a:r>
            <a:r>
              <a:rPr lang="uk-UA" sz="2400" dirty="0" err="1"/>
              <a:t>клейонці,ліпити,малювати</a:t>
            </a:r>
            <a:r>
              <a:rPr lang="uk-UA" sz="2400" dirty="0"/>
              <a:t> ....                 </a:t>
            </a:r>
          </a:p>
          <a:p>
            <a:pPr marL="0" indent="0">
              <a:buNone/>
            </a:pPr>
            <a:endParaRPr lang="uk-UA" sz="2400" dirty="0"/>
          </a:p>
          <a:p>
            <a:r>
              <a:rPr lang="uk-UA" sz="2800" b="1" dirty="0"/>
              <a:t>Це включить моторику і дозволить заспокоїтися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689392D-513F-673E-036E-9B6BBF90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239" y="4984551"/>
            <a:ext cx="2738437" cy="15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4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C6FD9F-80FD-14DF-4504-ED512378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16" y="12515"/>
            <a:ext cx="10058400" cy="1371600"/>
          </a:xfrm>
        </p:spPr>
        <p:txBody>
          <a:bodyPr/>
          <a:lstStyle/>
          <a:p>
            <a:pPr algn="ctr"/>
            <a:r>
              <a:rPr lang="uk-UA" b="1" dirty="0"/>
              <a:t>Дихання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873D9BF-36F3-FACD-E974-4FFC55F3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41" y="1080505"/>
            <a:ext cx="5362575" cy="5277432"/>
          </a:xfrm>
        </p:spPr>
        <p:txBody>
          <a:bodyPr anchor="ctr">
            <a:noAutofit/>
          </a:bodyPr>
          <a:lstStyle/>
          <a:p>
            <a:r>
              <a:rPr lang="uk-UA" sz="2400" b="1" dirty="0"/>
              <a:t>У будь якій ситуації необхідно нормалізувати </a:t>
            </a:r>
            <a:r>
              <a:rPr lang="uk-UA" sz="2400" b="1" dirty="0" err="1"/>
              <a:t>дихання.Це</a:t>
            </a:r>
            <a:r>
              <a:rPr lang="uk-UA" sz="2400" b="1" dirty="0"/>
              <a:t> дозволить вашій вегетативній системі прийти в норму.</a:t>
            </a:r>
          </a:p>
          <a:p>
            <a:r>
              <a:rPr lang="uk-UA" sz="2400" b="1" dirty="0"/>
              <a:t>Зосередьтеся на диханні</a:t>
            </a:r>
          </a:p>
          <a:p>
            <a:r>
              <a:rPr lang="uk-UA" sz="2400" b="1" dirty="0"/>
              <a:t>Зробіть кілька швидких вдихів та видихів</a:t>
            </a:r>
          </a:p>
          <a:p>
            <a:r>
              <a:rPr lang="uk-UA" sz="2400" b="1" dirty="0"/>
              <a:t>Потім </a:t>
            </a:r>
            <a:r>
              <a:rPr lang="uk-UA" sz="2400" b="1" dirty="0" err="1"/>
              <a:t>вдих,максимальна</a:t>
            </a:r>
            <a:r>
              <a:rPr lang="uk-UA" sz="2400" b="1" dirty="0"/>
              <a:t> </a:t>
            </a:r>
            <a:r>
              <a:rPr lang="uk-UA" sz="2400" b="1" dirty="0" err="1"/>
              <a:t>пауза,видих,максимальна</a:t>
            </a:r>
            <a:r>
              <a:rPr lang="uk-UA" sz="2400" b="1" dirty="0"/>
              <a:t> пауза</a:t>
            </a:r>
          </a:p>
          <a:p>
            <a:r>
              <a:rPr lang="uk-UA" sz="2400" b="1" dirty="0"/>
              <a:t>Вважайте на удари серця</a:t>
            </a:r>
          </a:p>
          <a:p>
            <a:pPr marL="0" indent="0" algn="ctr">
              <a:buNone/>
            </a:pPr>
            <a:r>
              <a:rPr lang="uk-UA" sz="2400" dirty="0"/>
              <a:t>       </a:t>
            </a:r>
            <a:r>
              <a:rPr lang="uk-UA" sz="2400" b="1" dirty="0"/>
              <a:t>Це дасть Вам можливість переключити мозок</a:t>
            </a:r>
            <a:endParaRPr lang="uk-UA" sz="24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8992583-74E4-FAF1-34FE-B21D4AB44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14194"/>
            <a:ext cx="5885398" cy="41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3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D86EDD2-E2EC-45C1-7AA3-836A76B79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02" y="383976"/>
            <a:ext cx="11337131" cy="6090047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lang="uk-UA" sz="9600" dirty="0"/>
              <a:t>У результаті військової інтервенції російської федерації до України,</a:t>
            </a:r>
          </a:p>
          <a:p>
            <a:pPr marL="0" indent="0">
              <a:buNone/>
            </a:pPr>
            <a:r>
              <a:rPr lang="uk-UA" sz="9600" dirty="0"/>
              <a:t>постало гостре питання стану  психологічного та емоційного здоров’я  всіх  учасників освітнього процесу    у новому навчальному році.</a:t>
            </a:r>
          </a:p>
          <a:p>
            <a:pPr marL="0" indent="0">
              <a:buNone/>
            </a:pPr>
            <a:r>
              <a:rPr lang="uk-UA" sz="9600" dirty="0"/>
              <a:t>Одним із головних завдань закладу освіти є повсякденна психологічна</a:t>
            </a:r>
          </a:p>
          <a:p>
            <a:pPr marL="0" indent="0">
              <a:buNone/>
            </a:pPr>
            <a:r>
              <a:rPr lang="uk-UA" sz="9600" dirty="0"/>
              <a:t>допомога та емоційна підтримка.</a:t>
            </a:r>
          </a:p>
          <a:p>
            <a:pPr marL="0" indent="0">
              <a:buNone/>
            </a:pPr>
            <a:r>
              <a:rPr lang="uk-UA" sz="9600" dirty="0"/>
              <a:t>Першу психологічну допомогу та емоційну підтримку на різних рівнях у</a:t>
            </a:r>
          </a:p>
          <a:p>
            <a:pPr marL="0" indent="0">
              <a:buNone/>
            </a:pPr>
            <a:r>
              <a:rPr lang="uk-UA" sz="9600" dirty="0"/>
              <a:t>закладі освіти проводять усі педагогічні працівники. Також до цього процесу</a:t>
            </a:r>
          </a:p>
          <a:p>
            <a:pPr marL="0" indent="0">
              <a:buNone/>
            </a:pPr>
            <a:r>
              <a:rPr lang="uk-UA" sz="9600" dirty="0"/>
              <a:t>залучаються батьки учнів та засоби масової інформації.</a:t>
            </a:r>
          </a:p>
          <a:p>
            <a:pPr marL="0" indent="0">
              <a:buNone/>
            </a:pPr>
            <a:r>
              <a:rPr lang="uk-UA" sz="9600" dirty="0"/>
              <a:t>Психологічна допомога та емоційна підтримка у закладі освіти має</a:t>
            </a:r>
          </a:p>
          <a:p>
            <a:pPr marL="0" indent="0">
              <a:buNone/>
            </a:pPr>
            <a:r>
              <a:rPr lang="uk-UA" sz="9600" dirty="0"/>
              <a:t>проводитись систематично і поетапно</a:t>
            </a:r>
          </a:p>
          <a:p>
            <a:pPr marL="0" indent="0">
              <a:buNone/>
            </a:pPr>
            <a:r>
              <a:rPr lang="uk-UA" sz="9600" dirty="0"/>
              <a:t>Саме тому важливим є питання підвищення компетентності педагогічних</a:t>
            </a:r>
          </a:p>
          <a:p>
            <a:pPr marL="0" indent="0">
              <a:buNone/>
            </a:pPr>
            <a:r>
              <a:rPr lang="uk-UA" sz="9600" dirty="0"/>
              <a:t>працівників у напрямі надання першої допомоги та оволодіння</a:t>
            </a:r>
          </a:p>
          <a:p>
            <a:pPr marL="0" indent="0">
              <a:buNone/>
            </a:pPr>
            <a:r>
              <a:rPr lang="uk-UA" sz="9600" dirty="0"/>
              <a:t>сучасними технологіями такої допомоги.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4700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4EDF86-DA79-00DB-BD15-45D98AA7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816" y="170365"/>
            <a:ext cx="10058400" cy="1371600"/>
          </a:xfrm>
        </p:spPr>
        <p:txBody>
          <a:bodyPr/>
          <a:lstStyle/>
          <a:p>
            <a:pPr algn="ctr"/>
            <a:r>
              <a:rPr lang="uk-UA" b="1" dirty="0"/>
              <a:t>Мозок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42C6F02-E2C0-CC93-E2EA-1748DC3C7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94" y="2069915"/>
            <a:ext cx="5612606" cy="3931920"/>
          </a:xfrm>
        </p:spPr>
        <p:txBody>
          <a:bodyPr>
            <a:normAutofit/>
          </a:bodyPr>
          <a:lstStyle/>
          <a:p>
            <a:r>
              <a:rPr lang="uk-UA" sz="2800" dirty="0"/>
              <a:t>Пишіть на папері свої почуття та переживання</a:t>
            </a:r>
          </a:p>
          <a:p>
            <a:r>
              <a:rPr lang="uk-UA" sz="2800" dirty="0"/>
              <a:t>Малюйте хоча б каракулі та в них шукайте малюнок</a:t>
            </a:r>
          </a:p>
          <a:p>
            <a:r>
              <a:rPr lang="uk-UA" sz="2800" dirty="0" err="1"/>
              <a:t>Читайте,слухайте</a:t>
            </a:r>
            <a:r>
              <a:rPr lang="uk-UA" sz="2800" dirty="0"/>
              <a:t> музику</a:t>
            </a:r>
          </a:p>
          <a:p>
            <a:r>
              <a:rPr lang="uk-UA" sz="2800" dirty="0"/>
              <a:t>Запустіть улюблену гру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21E0EBD-6F7D-3593-94D5-D0CD653FD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703" y="1541965"/>
            <a:ext cx="3290094" cy="1727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F023A1F8-B8CF-B68F-AA89-442C531CA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685" y="3586818"/>
            <a:ext cx="2802921" cy="19176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2DB95753-3B06-AD2D-D67D-4BDC83511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343" y="4640865"/>
            <a:ext cx="2802921" cy="1727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45879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AFF7D-9313-B3F9-9369-188E9747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Пам’ятка при стресі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E3212DB-C407-280C-AAA9-A543622B4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66" y="2014194"/>
            <a:ext cx="7309247" cy="3931920"/>
          </a:xfrm>
        </p:spPr>
        <p:txBody>
          <a:bodyPr>
            <a:normAutofit fontScale="92500" lnSpcReduction="10000"/>
          </a:bodyPr>
          <a:lstStyle/>
          <a:p>
            <a:r>
              <a:rPr lang="uk-UA" sz="3200" b="1" dirty="0">
                <a:latin typeface="Algerian" panose="02000000000000000000" pitchFamily="2" charset="0"/>
                <a:ea typeface="Algerian" panose="02000000000000000000" pitchFamily="2" charset="0"/>
              </a:rPr>
              <a:t>Якщо легка лихоманка:</a:t>
            </a:r>
            <a:r>
              <a:rPr lang="uk-UA" sz="3200" dirty="0">
                <a:latin typeface="Algerian" panose="02000000000000000000" pitchFamily="2" charset="0"/>
                <a:ea typeface="Algerian" panose="02000000000000000000" pitchFamily="2" charset="0"/>
              </a:rPr>
              <a:t> </a:t>
            </a:r>
            <a:r>
              <a:rPr lang="uk-UA" sz="2800" dirty="0">
                <a:latin typeface="Algerian" panose="02000000000000000000" pitchFamily="2" charset="0"/>
                <a:ea typeface="Algerian" panose="02000000000000000000" pitchFamily="2" charset="0"/>
              </a:rPr>
              <a:t>накинути на себе плед і тісно зав'язати його спереду навхрест-дати тілу теплий і міцний каркас.</a:t>
            </a:r>
          </a:p>
          <a:p>
            <a:r>
              <a:rPr lang="uk-UA" sz="3200" b="1" dirty="0">
                <a:latin typeface="Algerian" panose="02000000000000000000" pitchFamily="2" charset="0"/>
                <a:ea typeface="Algerian" panose="02000000000000000000" pitchFamily="2" charset="0"/>
              </a:rPr>
              <a:t>Якщо калатає серце: </a:t>
            </a:r>
            <a:r>
              <a:rPr lang="uk-UA" sz="2800" dirty="0">
                <a:latin typeface="Algerian" panose="02000000000000000000" pitchFamily="2" charset="0"/>
                <a:ea typeface="Algerian" panose="02000000000000000000" pitchFamily="2" charset="0"/>
              </a:rPr>
              <a:t>злегка стукаємо по грудній клітці-один раз в </a:t>
            </a:r>
            <a:r>
              <a:rPr lang="uk-UA" sz="2800" dirty="0" err="1">
                <a:latin typeface="Algerian" panose="02000000000000000000" pitchFamily="2" charset="0"/>
                <a:ea typeface="Algerian" panose="02000000000000000000" pitchFamily="2" charset="0"/>
              </a:rPr>
              <a:t>секунду,зі</a:t>
            </a:r>
            <a:r>
              <a:rPr lang="uk-UA" sz="2800" dirty="0">
                <a:latin typeface="Algerian" panose="02000000000000000000" pitchFamily="2" charset="0"/>
                <a:ea typeface="Algerian" panose="02000000000000000000" pitchFamily="2" charset="0"/>
              </a:rPr>
              <a:t> словами «Я є», «Я стою», «Я в порядку».</a:t>
            </a:r>
          </a:p>
          <a:p>
            <a:r>
              <a:rPr lang="uk-UA" sz="3200" b="1" dirty="0">
                <a:latin typeface="Algerian" panose="02000000000000000000" pitchFamily="2" charset="0"/>
                <a:ea typeface="Algerian" panose="02000000000000000000" pitchFamily="2" charset="0"/>
              </a:rPr>
              <a:t>Якщо піднявся тиск: </a:t>
            </a:r>
            <a:r>
              <a:rPr lang="uk-UA" sz="2800" dirty="0">
                <a:latin typeface="Algerian" panose="02000000000000000000" pitchFamily="2" charset="0"/>
                <a:ea typeface="Algerian" panose="02000000000000000000" pitchFamily="2" charset="0"/>
              </a:rPr>
              <a:t>упираємо ногами в підлогу і </a:t>
            </a:r>
            <a:r>
              <a:rPr lang="uk-UA" sz="2800" dirty="0" err="1">
                <a:latin typeface="Algerian" panose="02000000000000000000" pitchFamily="2" charset="0"/>
                <a:ea typeface="Algerian" panose="02000000000000000000" pitchFamily="2" charset="0"/>
              </a:rPr>
              <a:t>дихаємо:рівний</a:t>
            </a:r>
            <a:r>
              <a:rPr lang="uk-UA" sz="2800" dirty="0">
                <a:latin typeface="Algerian" panose="02000000000000000000" pitchFamily="2" charset="0"/>
                <a:ea typeface="Algerian" panose="02000000000000000000" pitchFamily="2" charset="0"/>
              </a:rPr>
              <a:t> довгий вдих-рівний довгий видих, повторюємо кілька разів</a:t>
            </a:r>
            <a:endParaRPr lang="uk-UA" sz="3200" b="1" dirty="0">
              <a:latin typeface="Algerian" panose="02000000000000000000" pitchFamily="2" charset="0"/>
              <a:ea typeface="Algerian" panose="02000000000000000000" pitchFamily="2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12D8471-B7E5-FC0A-2B98-52B0CD883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6" y="4843807"/>
            <a:ext cx="2434828" cy="1616878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8E6E3ED4-E478-FC94-5D01-3938EE050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13" y="3385794"/>
            <a:ext cx="2153657" cy="1616878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5001F803-ED37-9A1B-0658-4BE7E8DDA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984" y="1768915"/>
            <a:ext cx="2445584" cy="1616879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0177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227A307-DAD7-1065-C139-00EC560B2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84" y="428625"/>
            <a:ext cx="10678716" cy="6429375"/>
          </a:xfrm>
        </p:spPr>
        <p:txBody>
          <a:bodyPr>
            <a:normAutofit/>
          </a:bodyPr>
          <a:lstStyle/>
          <a:p>
            <a:r>
              <a:rPr lang="uk-UA" sz="2800" b="1" dirty="0"/>
              <a:t>Якщо крутиться голова: </a:t>
            </a:r>
            <a:r>
              <a:rPr lang="uk-UA" sz="2400" dirty="0"/>
              <a:t>уважно дивимося на свої </a:t>
            </a:r>
            <a:r>
              <a:rPr lang="uk-UA" sz="2400" dirty="0" err="1"/>
              <a:t>ноги,поки</a:t>
            </a:r>
            <a:r>
              <a:rPr lang="uk-UA" sz="2400" dirty="0"/>
              <a:t> не </a:t>
            </a:r>
            <a:r>
              <a:rPr lang="uk-UA" sz="2400" dirty="0" err="1"/>
              <a:t>зрозуміємо,що</a:t>
            </a:r>
            <a:r>
              <a:rPr lang="uk-UA" sz="2400" dirty="0"/>
              <a:t> маємо під ногами міцний </a:t>
            </a:r>
            <a:r>
              <a:rPr lang="uk-UA" sz="2400" dirty="0" err="1"/>
              <a:t>грунт</a:t>
            </a:r>
            <a:r>
              <a:rPr lang="uk-UA" sz="2400" dirty="0"/>
              <a:t>.</a:t>
            </a:r>
          </a:p>
          <a:p>
            <a:r>
              <a:rPr lang="uk-UA" sz="2800" b="1" dirty="0"/>
              <a:t>Якщо озирається душа: </a:t>
            </a:r>
            <a:r>
              <a:rPr lang="uk-UA" sz="2400" dirty="0"/>
              <a:t>згадайте свою найяскравішу </a:t>
            </a:r>
            <a:r>
              <a:rPr lang="uk-UA" sz="2400" dirty="0" err="1"/>
              <a:t>подію,іншу</a:t>
            </a:r>
            <a:r>
              <a:rPr lang="uk-UA" sz="2400" dirty="0"/>
              <a:t> людину. Уявіть детально майбутню ситуацію.</a:t>
            </a:r>
          </a:p>
          <a:p>
            <a:r>
              <a:rPr lang="uk-UA" sz="2800" b="1" dirty="0"/>
              <a:t>П’ємо </a:t>
            </a:r>
            <a:r>
              <a:rPr lang="uk-UA" sz="2800" b="1" dirty="0" err="1"/>
              <a:t>воду:</a:t>
            </a:r>
            <a:r>
              <a:rPr lang="uk-UA" sz="2400" dirty="0" err="1"/>
              <a:t>обезводнений</a:t>
            </a:r>
            <a:r>
              <a:rPr lang="uk-UA" sz="2400" dirty="0"/>
              <a:t> організм не може боротися зі </a:t>
            </a:r>
            <a:r>
              <a:rPr lang="uk-UA" sz="2400" dirty="0" err="1"/>
              <a:t>стресом.Вода</a:t>
            </a:r>
            <a:r>
              <a:rPr lang="uk-UA" sz="2400" dirty="0"/>
              <a:t> потрібніша за їжу.</a:t>
            </a:r>
          </a:p>
          <a:p>
            <a:r>
              <a:rPr lang="uk-UA" sz="2800" b="1" dirty="0"/>
              <a:t>Робимо інформаційні </a:t>
            </a:r>
            <a:r>
              <a:rPr lang="uk-UA" sz="2800" b="1" dirty="0" err="1"/>
              <a:t>паузи:</a:t>
            </a:r>
            <a:r>
              <a:rPr lang="uk-UA" sz="2400" dirty="0" err="1"/>
              <a:t>від</a:t>
            </a:r>
            <a:r>
              <a:rPr lang="uk-UA" sz="2400" dirty="0"/>
              <a:t> читання новин, інформаційні дієти(граємо з </a:t>
            </a:r>
            <a:r>
              <a:rPr lang="uk-UA" sz="2400" dirty="0" err="1"/>
              <a:t>дітьми,в</a:t>
            </a:r>
            <a:r>
              <a:rPr lang="uk-UA" sz="2400" dirty="0"/>
              <a:t> комп'ютерні </a:t>
            </a:r>
            <a:r>
              <a:rPr lang="uk-UA" sz="2400" dirty="0" err="1"/>
              <a:t>ігри,вишиваємо,малюємо</a:t>
            </a:r>
            <a:r>
              <a:rPr lang="uk-UA" sz="2400" dirty="0"/>
              <a:t>...)</a:t>
            </a:r>
          </a:p>
          <a:p>
            <a:r>
              <a:rPr lang="uk-UA" sz="2800" b="1" dirty="0"/>
              <a:t>Виключаємо режим </a:t>
            </a:r>
            <a:r>
              <a:rPr lang="uk-UA" sz="2800" b="1" dirty="0" err="1"/>
              <a:t>жалості:</a:t>
            </a:r>
            <a:r>
              <a:rPr lang="uk-UA" sz="2400" dirty="0" err="1"/>
              <a:t>за</a:t>
            </a:r>
            <a:r>
              <a:rPr lang="uk-UA" sz="2400" dirty="0"/>
              <a:t> усім </a:t>
            </a:r>
            <a:r>
              <a:rPr lang="uk-UA" sz="2400" dirty="0" err="1"/>
              <a:t>матеріальним.Ворог</a:t>
            </a:r>
            <a:r>
              <a:rPr lang="uk-UA" sz="2400" dirty="0"/>
              <a:t> на це </a:t>
            </a:r>
            <a:r>
              <a:rPr lang="uk-UA" sz="2400" dirty="0" err="1"/>
              <a:t>розраховує,тому</a:t>
            </a:r>
            <a:r>
              <a:rPr lang="uk-UA" sz="2400" dirty="0"/>
              <a:t> нищить наші </a:t>
            </a:r>
            <a:r>
              <a:rPr lang="uk-UA" sz="2400" dirty="0" err="1"/>
              <a:t>інфраструктури.Саме</a:t>
            </a:r>
            <a:r>
              <a:rPr lang="uk-UA" sz="2400" dirty="0"/>
              <a:t> постійна жалість за втраченим ще більше підживлює тривогу і вирубує наш </a:t>
            </a:r>
            <a:r>
              <a:rPr lang="uk-UA" sz="2400" dirty="0" err="1"/>
              <a:t>мозок.Ми</a:t>
            </a:r>
            <a:r>
              <a:rPr lang="uk-UA" sz="2400" dirty="0"/>
              <a:t> усе </a:t>
            </a:r>
            <a:r>
              <a:rPr lang="uk-UA" sz="2400" dirty="0" err="1"/>
              <a:t>відбудуємо.Гроші</a:t>
            </a:r>
            <a:r>
              <a:rPr lang="uk-UA" sz="2400" dirty="0"/>
              <a:t> нам на це </a:t>
            </a:r>
            <a:r>
              <a:rPr lang="uk-UA" sz="2400" dirty="0" err="1"/>
              <a:t>нададуть</a:t>
            </a:r>
            <a:r>
              <a:rPr lang="uk-UA" sz="2400" dirty="0"/>
              <a:t>.</a:t>
            </a:r>
            <a:endParaRPr lang="uk-UA" sz="2800" b="1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128335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EFAAF9E-5F2C-EB4F-59C4-0CA0ACC7A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55" y="491133"/>
            <a:ext cx="11697890" cy="7813477"/>
          </a:xfrm>
        </p:spPr>
        <p:txBody>
          <a:bodyPr>
            <a:normAutofit lnSpcReduction="10000"/>
          </a:bodyPr>
          <a:lstStyle/>
          <a:p>
            <a:r>
              <a:rPr lang="uk-UA" sz="2800" b="1" dirty="0"/>
              <a:t>Займаємось фізичною </a:t>
            </a:r>
            <a:r>
              <a:rPr lang="uk-UA" sz="2800" b="1" dirty="0" err="1"/>
              <a:t>працею:</a:t>
            </a:r>
            <a:r>
              <a:rPr lang="uk-UA" sz="2400" dirty="0" err="1"/>
              <a:t>піклуємось</a:t>
            </a:r>
            <a:r>
              <a:rPr lang="uk-UA" sz="2400" dirty="0"/>
              <a:t> про </a:t>
            </a:r>
            <a:r>
              <a:rPr lang="uk-UA" sz="2400" dirty="0" err="1"/>
              <a:t>когось,займаємось</a:t>
            </a:r>
            <a:r>
              <a:rPr lang="uk-UA" sz="2400" dirty="0"/>
              <a:t> спортом.</a:t>
            </a:r>
          </a:p>
          <a:p>
            <a:r>
              <a:rPr lang="uk-UA" sz="2800" b="1" dirty="0"/>
              <a:t>Ми усе відбудуємо гроші нам на це </a:t>
            </a:r>
            <a:r>
              <a:rPr lang="uk-UA" sz="2800" b="1" dirty="0" err="1"/>
              <a:t>нададуть</a:t>
            </a:r>
            <a:r>
              <a:rPr lang="uk-UA" sz="2800" b="1" dirty="0"/>
              <a:t>.</a:t>
            </a:r>
          </a:p>
          <a:p>
            <a:r>
              <a:rPr lang="uk-UA" sz="2800" b="1" dirty="0"/>
              <a:t>Будуйте </a:t>
            </a:r>
            <a:r>
              <a:rPr lang="uk-UA" sz="2800" b="1" dirty="0" err="1"/>
              <a:t>плани:</a:t>
            </a:r>
            <a:r>
              <a:rPr lang="uk-UA" sz="2400" dirty="0" err="1"/>
              <a:t>включіться</a:t>
            </a:r>
            <a:r>
              <a:rPr lang="uk-UA" sz="2400" dirty="0"/>
              <a:t> в план «Що я зроблю після </a:t>
            </a:r>
            <a:r>
              <a:rPr lang="uk-UA" sz="2400" dirty="0" err="1"/>
              <a:t>війни».Це</a:t>
            </a:r>
            <a:r>
              <a:rPr lang="uk-UA" sz="2400" dirty="0"/>
              <a:t> допоможе вашому мозку працювати на Ваш </a:t>
            </a:r>
            <a:r>
              <a:rPr lang="uk-UA" sz="2400" dirty="0" err="1"/>
              <a:t>порятунок,а</a:t>
            </a:r>
            <a:r>
              <a:rPr lang="uk-UA" sz="2400" dirty="0"/>
              <a:t> не на тихеньке самознищення;(вправа «Колесо фортуни»).</a:t>
            </a:r>
          </a:p>
          <a:p>
            <a:r>
              <a:rPr lang="uk-UA" sz="2800" b="1" dirty="0"/>
              <a:t>Рятуйтеся </a:t>
            </a:r>
            <a:r>
              <a:rPr lang="uk-UA" sz="2800" b="1" dirty="0" err="1"/>
              <a:t>гумором:</a:t>
            </a:r>
            <a:r>
              <a:rPr lang="uk-UA" sz="2400" dirty="0" err="1"/>
              <a:t>це</a:t>
            </a:r>
            <a:r>
              <a:rPr lang="uk-UA" sz="2400" dirty="0"/>
              <a:t> надійний щит для </a:t>
            </a:r>
            <a:r>
              <a:rPr lang="uk-UA" sz="2400" dirty="0" err="1"/>
              <a:t>мозку,щоб</a:t>
            </a:r>
            <a:r>
              <a:rPr lang="uk-UA" sz="2400" dirty="0"/>
              <a:t> трохи знизити </a:t>
            </a:r>
            <a:r>
              <a:rPr lang="uk-UA" sz="2400" dirty="0" err="1"/>
              <a:t>кортизолу</a:t>
            </a:r>
            <a:r>
              <a:rPr lang="uk-UA" sz="2400" dirty="0"/>
              <a:t>.</a:t>
            </a:r>
          </a:p>
          <a:p>
            <a:r>
              <a:rPr lang="uk-UA" sz="2800" b="1" dirty="0"/>
              <a:t>Обіймайтеся.</a:t>
            </a:r>
          </a:p>
          <a:p>
            <a:r>
              <a:rPr lang="uk-UA" sz="2800" b="1" dirty="0"/>
              <a:t>Говоріть близьким «Я тебе люблю 🥰».</a:t>
            </a:r>
            <a:r>
              <a:rPr lang="uk-UA" sz="2400" dirty="0"/>
              <a:t>Такі слова допомагають тримати сили.</a:t>
            </a:r>
          </a:p>
          <a:p>
            <a:r>
              <a:rPr lang="uk-UA" sz="2800" b="1" dirty="0" err="1"/>
              <a:t>Внесіть</a:t>
            </a:r>
            <a:r>
              <a:rPr lang="uk-UA" sz="2800" b="1" dirty="0"/>
              <a:t> свій вклад в перемогу, наскільки Ви це можете зробити.</a:t>
            </a:r>
            <a:r>
              <a:rPr lang="uk-UA" sz="2400" dirty="0"/>
              <a:t>(Плетіть </a:t>
            </a:r>
            <a:r>
              <a:rPr lang="uk-UA" sz="2400" dirty="0" err="1"/>
              <a:t>сітки,готуйте</a:t>
            </a:r>
            <a:r>
              <a:rPr lang="uk-UA" sz="2400" dirty="0"/>
              <a:t> </a:t>
            </a:r>
            <a:r>
              <a:rPr lang="uk-UA" sz="2400" dirty="0" err="1"/>
              <a:t>їжу,передайте</a:t>
            </a:r>
            <a:r>
              <a:rPr lang="uk-UA" sz="2400" dirty="0"/>
              <a:t> гуманітарну </a:t>
            </a:r>
            <a:r>
              <a:rPr lang="uk-UA" sz="2400" dirty="0" err="1"/>
              <a:t>допомогу,здайте</a:t>
            </a:r>
            <a:r>
              <a:rPr lang="uk-UA" sz="2400" dirty="0"/>
              <a:t> </a:t>
            </a:r>
            <a:r>
              <a:rPr lang="uk-UA" sz="2400" dirty="0" err="1"/>
              <a:t>кров,зберайте</a:t>
            </a:r>
            <a:r>
              <a:rPr lang="uk-UA" sz="2400" dirty="0"/>
              <a:t> пляшки)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77451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EABE38E-65DC-DF59-5277-120FE5A2E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569744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8" name="Місце для вмісту 2">
            <a:extLst>
              <a:ext uri="{FF2B5EF4-FFF2-40B4-BE49-F238E27FC236}">
                <a16:creationId xmlns:a16="http://schemas.microsoft.com/office/drawing/2014/main" xmlns="" id="{51C69129-253A-4FC4-1683-FDB3EA0ADADF}"/>
              </a:ext>
            </a:extLst>
          </p:cNvPr>
          <p:cNvSpPr txBox="1">
            <a:spLocks/>
          </p:cNvSpPr>
          <p:nvPr/>
        </p:nvSpPr>
        <p:spPr>
          <a:xfrm>
            <a:off x="1393031" y="1213544"/>
            <a:ext cx="7065169" cy="5334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600" dirty="0"/>
              <a:t>Підводячи підсумок, ми команда  супроводу БМФК маємо пам’ятати, що   внаслідок військових дій відбувається реакція на ситуацію, в якій є загроза</a:t>
            </a:r>
          </a:p>
          <a:p>
            <a:pPr marL="0" indent="0">
              <a:buNone/>
            </a:pPr>
            <a:r>
              <a:rPr lang="uk-UA" sz="2600" dirty="0"/>
              <a:t>життю людини або її здоров’ю. Психологічні травми порушують нормативну</a:t>
            </a:r>
          </a:p>
          <a:p>
            <a:pPr marL="0" indent="0">
              <a:buNone/>
            </a:pPr>
            <a:r>
              <a:rPr lang="uk-UA" sz="2600" dirty="0"/>
              <a:t>організацію психіки і можуть зумовити межові (тимчасове відчуття</a:t>
            </a:r>
          </a:p>
          <a:p>
            <a:pPr marL="0" indent="0">
              <a:buNone/>
            </a:pPr>
            <a:r>
              <a:rPr lang="uk-UA" sz="2600" dirty="0"/>
              <a:t>дискомфорту) або клінічні стани (зниження імунітету, втрата працездатності,</a:t>
            </a:r>
          </a:p>
          <a:p>
            <a:pPr marL="0" indent="0">
              <a:buNone/>
            </a:pPr>
            <a:r>
              <a:rPr lang="uk-UA" sz="2600" dirty="0"/>
              <a:t>порушення когнітивних процесів).</a:t>
            </a:r>
          </a:p>
          <a:p>
            <a:pPr marL="0" indent="0">
              <a:buNone/>
            </a:pPr>
            <a:r>
              <a:rPr lang="uk-UA" sz="2600" dirty="0"/>
              <a:t>Реакції на кризову ситуацію у дітей різних вікових категорій є різними.</a:t>
            </a:r>
          </a:p>
          <a:p>
            <a:pPr marL="0" indent="0">
              <a:buNone/>
            </a:pPr>
            <a:r>
              <a:rPr lang="uk-UA" sz="2600" dirty="0"/>
              <a:t>
Відповідно до таких ситуацій є різними й підходи, а також потреби виходу з цих ситуацій.</a:t>
            </a:r>
          </a:p>
          <a:p>
            <a:pPr marL="0" indent="0">
              <a:buNone/>
            </a:pPr>
            <a:r>
              <a:rPr lang="uk-UA" dirty="0"/>
              <a:t>
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542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4DC6E74-96C2-786B-CC38-77DE0209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50094"/>
            <a:ext cx="10058400" cy="528494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взаємопов’язані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тому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взаємовпливати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на одного.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напружених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емоційних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станів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змінюється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міміка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темп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з’являється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метушливість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змінюється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дихання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пульс,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колір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обличчя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з’явитися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сльози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8FCFE6AC-256E-3411-0B11-FB9282579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781" y="3429000"/>
            <a:ext cx="4290219" cy="28601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DC1931B-C4C3-835E-37C6-8439ED21D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591" y="3392567"/>
            <a:ext cx="4113609" cy="273169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08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B618F26-DFBA-BEA9-24F9-692297A1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8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C0D34C9-DCEF-7DC9-97A6-D6E75DC26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77" y="267892"/>
            <a:ext cx="11805046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7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0F7F18-4151-C815-08D3-85CDB737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6453"/>
            <a:ext cx="10058400" cy="181774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Яку ж психологічну допомогу ми з Вами можемо надати у цей важкий час?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4546431-0BA9-80FE-C511-3E2D86013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728197"/>
            <a:ext cx="10058400" cy="4558427"/>
          </a:xfrm>
        </p:spPr>
        <p:txBody>
          <a:bodyPr>
            <a:normAutofit/>
          </a:bodyPr>
          <a:lstStyle/>
          <a:p>
            <a:r>
              <a:rPr lang="uk-UA" sz="2800" dirty="0"/>
              <a:t>Війна має свою&lt;&lt;психологію&gt;&gt;,і ми все частіше будемо зустрічатися з людьми у яких присутнє </a:t>
            </a:r>
            <a:r>
              <a:rPr lang="uk-UA" sz="2800" dirty="0" err="1"/>
              <a:t>психо</a:t>
            </a:r>
            <a:r>
              <a:rPr lang="uk-UA" sz="2800" dirty="0"/>
              <a:t>-емоційне </a:t>
            </a:r>
            <a:r>
              <a:rPr lang="uk-UA" sz="2800" dirty="0" err="1"/>
              <a:t>вигорання,вони</a:t>
            </a:r>
            <a:r>
              <a:rPr lang="uk-UA" sz="2800" dirty="0"/>
              <a:t> постійно находяться в тривожному депресивному </a:t>
            </a:r>
            <a:r>
              <a:rPr lang="uk-UA" sz="2800" dirty="0" err="1"/>
              <a:t>стані,нервових</a:t>
            </a:r>
            <a:r>
              <a:rPr lang="uk-UA" sz="2800" dirty="0"/>
              <a:t> зривів.</a:t>
            </a:r>
          </a:p>
          <a:p>
            <a:r>
              <a:rPr lang="uk-UA" sz="2800" dirty="0"/>
              <a:t>Також у період військового стану наша психіка розхитана і на нас будуть впливати інформаційно-психологічні атаки.</a:t>
            </a:r>
          </a:p>
        </p:txBody>
      </p:sp>
    </p:spTree>
    <p:extLst>
      <p:ext uri="{BB962C8B-B14F-4D97-AF65-F5344CB8AC3E}">
        <p14:creationId xmlns:p14="http://schemas.microsoft.com/office/powerpoint/2010/main" val="16887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EEF9F73-7CC6-4B33-E5A0-F9D9B7DA3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1" y="285750"/>
            <a:ext cx="5886450" cy="6161484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/>
              <a:t>Наша психіка залежить від стану нервової системи, ендокринної </a:t>
            </a:r>
            <a:r>
              <a:rPr lang="uk-UA" sz="2400" dirty="0" err="1"/>
              <a:t>системи,тому</a:t>
            </a:r>
            <a:r>
              <a:rPr lang="uk-UA" sz="2400" dirty="0"/>
              <a:t> ми маємо </a:t>
            </a:r>
            <a:r>
              <a:rPr lang="uk-UA" sz="2400" dirty="0" err="1"/>
              <a:t>внести</a:t>
            </a:r>
            <a:r>
              <a:rPr lang="uk-UA" sz="2400" dirty="0"/>
              <a:t> </a:t>
            </a:r>
            <a:r>
              <a:rPr lang="uk-UA" sz="2400" dirty="0" err="1"/>
              <a:t>мараторій</a:t>
            </a:r>
            <a:r>
              <a:rPr lang="uk-UA" sz="2400" dirty="0"/>
              <a:t> і ввести інформаційну </a:t>
            </a:r>
            <a:r>
              <a:rPr lang="uk-UA" sz="2400" dirty="0" err="1"/>
              <a:t>дієту,а</a:t>
            </a:r>
            <a:r>
              <a:rPr lang="uk-UA" sz="2400" dirty="0"/>
              <a:t> не </a:t>
            </a:r>
            <a:r>
              <a:rPr lang="uk-UA" sz="2400" dirty="0" err="1"/>
              <a:t>моніторити</a:t>
            </a:r>
            <a:r>
              <a:rPr lang="uk-UA" sz="2400" dirty="0"/>
              <a:t> новини зранку до </a:t>
            </a:r>
            <a:r>
              <a:rPr lang="uk-UA" sz="2400" dirty="0" err="1"/>
              <a:t>вечора,тому</a:t>
            </a:r>
            <a:r>
              <a:rPr lang="uk-UA" sz="2400" dirty="0"/>
              <a:t> що виникає:</a:t>
            </a:r>
          </a:p>
          <a:p>
            <a:r>
              <a:rPr lang="uk-UA" sz="2400" dirty="0"/>
              <a:t>Страх, тривога та </a:t>
            </a:r>
            <a:r>
              <a:rPr lang="uk-UA" sz="2400" dirty="0" err="1"/>
              <a:t>паніка.А</a:t>
            </a:r>
            <a:r>
              <a:rPr lang="uk-UA" sz="2400" dirty="0"/>
              <a:t> вони не виникають на порожньому </a:t>
            </a:r>
            <a:r>
              <a:rPr lang="uk-UA" sz="2400" dirty="0" err="1"/>
              <a:t>місці,а</a:t>
            </a:r>
            <a:r>
              <a:rPr lang="uk-UA" sz="2400" dirty="0"/>
              <a:t> тим паче під час війни.</a:t>
            </a:r>
          </a:p>
          <a:p>
            <a:r>
              <a:rPr lang="uk-UA" sz="2400" dirty="0"/>
              <a:t>Залишайтеся поруч із </a:t>
            </a:r>
            <a:r>
              <a:rPr lang="uk-UA" sz="2400" dirty="0" err="1"/>
              <a:t>людиною,яка</a:t>
            </a:r>
            <a:r>
              <a:rPr lang="uk-UA" sz="2400" dirty="0"/>
              <a:t> потребує допомоги.</a:t>
            </a:r>
          </a:p>
          <a:p>
            <a:r>
              <a:rPr lang="uk-UA" sz="2400" dirty="0"/>
              <a:t>Люди в кризовій ситуації тимчасово втрачають почуття захищеності та довіри.</a:t>
            </a:r>
          </a:p>
          <a:p>
            <a:r>
              <a:rPr lang="uk-UA" sz="2400" dirty="0"/>
              <a:t>Коли ви </a:t>
            </a:r>
            <a:r>
              <a:rPr lang="uk-UA" sz="2400" dirty="0" err="1"/>
              <a:t>поряд,ви</a:t>
            </a:r>
            <a:r>
              <a:rPr lang="uk-UA" sz="2400" dirty="0"/>
              <a:t> можете допомогти відновити почуття впевненості та безпеки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A531F65-4ED4-3228-1FAE-4E19EE60A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079" y="0"/>
            <a:ext cx="3982403" cy="2643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8C437BA3-9200-4FDB-1589-20FA981F3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219" y="2191313"/>
            <a:ext cx="3982402" cy="2475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2324F25B-88D5-3F86-CF1E-7F3DF27B6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25" y="4214813"/>
            <a:ext cx="3982403" cy="2489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915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1E01BC1-A0C5-9973-F73F-B321A6EE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28" y="125016"/>
            <a:ext cx="6948942" cy="660796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uk-UA" sz="3600" b="1" dirty="0"/>
              <a:t>Реакціями під час кризової ситуації можуть бути:</a:t>
            </a:r>
          </a:p>
          <a:p>
            <a:endParaRPr lang="uk-UA" sz="3200" dirty="0"/>
          </a:p>
          <a:p>
            <a:endParaRPr lang="uk-UA" sz="3200" dirty="0"/>
          </a:p>
          <a:p>
            <a:r>
              <a:rPr lang="uk-UA" sz="3200" dirty="0"/>
              <a:t>Страх                                         </a:t>
            </a:r>
          </a:p>
          <a:p>
            <a:r>
              <a:rPr lang="uk-UA" sz="3200" dirty="0"/>
              <a:t>Ступор</a:t>
            </a:r>
          </a:p>
          <a:p>
            <a:r>
              <a:rPr lang="uk-UA" sz="3200" dirty="0"/>
              <a:t>Плач</a:t>
            </a:r>
          </a:p>
          <a:p>
            <a:r>
              <a:rPr lang="uk-UA" sz="3200" dirty="0"/>
              <a:t>Істерика</a:t>
            </a:r>
          </a:p>
          <a:p>
            <a:r>
              <a:rPr lang="uk-UA" sz="3200" dirty="0"/>
              <a:t>Панічна атака </a:t>
            </a:r>
          </a:p>
          <a:p>
            <a:r>
              <a:rPr lang="uk-UA" sz="3200" dirty="0"/>
              <a:t>Нервове тремтіння</a:t>
            </a:r>
          </a:p>
          <a:p>
            <a:r>
              <a:rPr lang="uk-UA" sz="3200" dirty="0"/>
              <a:t>Агресія</a:t>
            </a:r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xmlns="" id="{173A8DDB-27E7-FAA8-738E-B12D5D99A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596" y="1052512"/>
            <a:ext cx="3571876" cy="23764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xmlns="" id="{0CCEE232-F24C-89F7-40A0-9D373B26F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235" y="2412206"/>
            <a:ext cx="3048001" cy="20335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71450629-DA4B-3096-99BC-3563C3F2E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596" y="4235317"/>
            <a:ext cx="3333748" cy="225518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8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2D9E77-3958-D162-779C-1DAC49B4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17" y="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/>
              <a:t>Страх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EDC6C01-8227-73D4-4ACC-1490D8E2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49" y="1053703"/>
            <a:ext cx="5541168" cy="3357563"/>
          </a:xfrm>
        </p:spPr>
        <p:txBody>
          <a:bodyPr>
            <a:normAutofit fontScale="25000" lnSpcReduction="20000"/>
          </a:bodyPr>
          <a:lstStyle/>
          <a:p>
            <a:r>
              <a:rPr lang="uk-UA" sz="11200" b="1" dirty="0"/>
              <a:t>Як допомогти?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9600" dirty="0"/>
              <a:t>Покладіть руку постраждалого на </a:t>
            </a:r>
            <a:r>
              <a:rPr lang="uk-UA" sz="9600" dirty="0" err="1"/>
              <a:t>зап’ястя,щоб</a:t>
            </a:r>
            <a:r>
              <a:rPr lang="uk-UA" sz="9600" dirty="0"/>
              <a:t> він відчув Ваш </a:t>
            </a:r>
            <a:r>
              <a:rPr lang="uk-UA" sz="9600" dirty="0" err="1"/>
              <a:t>спокій.Це</a:t>
            </a:r>
            <a:r>
              <a:rPr lang="uk-UA" sz="9600" dirty="0"/>
              <a:t> буде для нього </a:t>
            </a:r>
            <a:r>
              <a:rPr lang="uk-UA" sz="9600" dirty="0" err="1"/>
              <a:t>сигналом,що</a:t>
            </a:r>
            <a:r>
              <a:rPr lang="uk-UA" sz="9600" dirty="0"/>
              <a:t> Ви поруч і він не один.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9600" dirty="0"/>
              <a:t>Дихайте глибоко і </a:t>
            </a:r>
            <a:r>
              <a:rPr lang="uk-UA" sz="9600" dirty="0" err="1"/>
              <a:t>рівно.Заохочуйте</a:t>
            </a:r>
            <a:r>
              <a:rPr lang="uk-UA" sz="9600" dirty="0"/>
              <a:t> постраждалого дихати в одному з Вами ритмі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9600" dirty="0"/>
              <a:t>Якщо потерпілий </a:t>
            </a:r>
            <a:r>
              <a:rPr lang="uk-UA" sz="9600" dirty="0" err="1"/>
              <a:t>говорить,то</a:t>
            </a:r>
            <a:r>
              <a:rPr lang="uk-UA" sz="9600" dirty="0"/>
              <a:t> слухайте </a:t>
            </a:r>
            <a:r>
              <a:rPr lang="uk-UA" sz="9600" dirty="0" err="1"/>
              <a:t>його,виявляйте</a:t>
            </a:r>
            <a:r>
              <a:rPr lang="uk-UA" sz="9600" dirty="0"/>
              <a:t> зацікавленість, розуміння, співчуття.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9600" dirty="0"/>
              <a:t>Зробіть потерпілому легкий масаж найбільш напружених м’язів тіла.</a:t>
            </a:r>
          </a:p>
          <a:p>
            <a:pPr marL="457200" indent="-457200">
              <a:buFont typeface="+mj-lt"/>
              <a:buAutoNum type="arabicPeriod"/>
            </a:pPr>
            <a:endParaRPr lang="uk-UA" sz="8000" dirty="0"/>
          </a:p>
          <a:p>
            <a:pPr marL="457200" indent="-457200">
              <a:buFont typeface="+mj-lt"/>
              <a:buAutoNum type="arabicPeriod"/>
            </a:pPr>
            <a:endParaRPr lang="uk-UA" sz="80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0" indent="0">
              <a:buNone/>
            </a:pPr>
            <a:r>
              <a:rPr lang="uk-UA" sz="2400" dirty="0"/>
              <a:t>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2B68AD6-02CD-AB61-EEDD-01AFFCD29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35881"/>
            <a:ext cx="4177607" cy="2387204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D1F54443-FB1B-578B-8AE6-18141034A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125" y="3683318"/>
            <a:ext cx="3874828" cy="2751296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2390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ило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1140</Words>
  <Application>Microsoft Office PowerPoint</Application>
  <PresentationFormat>Произвольный</PresentationFormat>
  <Paragraphs>149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Мило</vt:lpstr>
      <vt:lpstr>        Психологічна допомога                             та емоційна підтримка учасників              освітнього процесу </vt:lpstr>
      <vt:lpstr>Презентация PowerPoint</vt:lpstr>
      <vt:lpstr>Презентация PowerPoint</vt:lpstr>
      <vt:lpstr>Презентация PowerPoint</vt:lpstr>
      <vt:lpstr>Презентация PowerPoint</vt:lpstr>
      <vt:lpstr>Яку ж психологічну допомогу ми з Вами можемо надати у цей важкий час?</vt:lpstr>
      <vt:lpstr>Презентация PowerPoint</vt:lpstr>
      <vt:lpstr>Презентация PowerPoint</vt:lpstr>
      <vt:lpstr>Страх</vt:lpstr>
      <vt:lpstr>Ступор</vt:lpstr>
      <vt:lpstr>Плач</vt:lpstr>
      <vt:lpstr>Істерика </vt:lpstr>
      <vt:lpstr>Нервове тремтіння </vt:lpstr>
      <vt:lpstr>Агресія</vt:lpstr>
      <vt:lpstr>Панічна атака</vt:lpstr>
      <vt:lpstr>Якщо накопичується паніка</vt:lpstr>
      <vt:lpstr>Що робити при тривозі та паніці? </vt:lpstr>
      <vt:lpstr>Тіло</vt:lpstr>
      <vt:lpstr>Дихання </vt:lpstr>
      <vt:lpstr>Мозок</vt:lpstr>
      <vt:lpstr>Пам’ятка при стресі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anastasia1410200@outlook.com</dc:creator>
  <cp:lastModifiedBy>Олег</cp:lastModifiedBy>
  <cp:revision>22</cp:revision>
  <dcterms:created xsi:type="dcterms:W3CDTF">2022-09-14T10:28:09Z</dcterms:created>
  <dcterms:modified xsi:type="dcterms:W3CDTF">2024-03-25T19:20:10Z</dcterms:modified>
</cp:coreProperties>
</file>